
<file path=[Content_Types].xml><?xml version="1.0" encoding="utf-8"?>
<Types xmlns="http://schemas.openxmlformats.org/package/2006/content-types">
  <Default Extension="emf" ContentType="image/x-emf"/>
  <Default Extension="jpeg" ContentType="image/jpeg"/>
  <Default Extension="jpg" ContentType="image/pn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45"/>
  </p:notesMasterIdLst>
  <p:handoutMasterIdLst>
    <p:handoutMasterId r:id="rId46"/>
  </p:handoutMasterIdLst>
  <p:sldIdLst>
    <p:sldId id="1777" r:id="rId2"/>
    <p:sldId id="1313" r:id="rId3"/>
    <p:sldId id="1315" r:id="rId4"/>
    <p:sldId id="1398" r:id="rId5"/>
    <p:sldId id="1401" r:id="rId6"/>
    <p:sldId id="1411" r:id="rId7"/>
    <p:sldId id="1412" r:id="rId8"/>
    <p:sldId id="1414" r:id="rId9"/>
    <p:sldId id="1415" r:id="rId10"/>
    <p:sldId id="1542" r:id="rId11"/>
    <p:sldId id="984" r:id="rId12"/>
    <p:sldId id="1499" r:id="rId13"/>
    <p:sldId id="1501" r:id="rId14"/>
    <p:sldId id="1502" r:id="rId15"/>
    <p:sldId id="1503" r:id="rId16"/>
    <p:sldId id="1504" r:id="rId17"/>
    <p:sldId id="1508" r:id="rId18"/>
    <p:sldId id="1509" r:id="rId19"/>
    <p:sldId id="1511" r:id="rId20"/>
    <p:sldId id="1514" r:id="rId21"/>
    <p:sldId id="1515" r:id="rId22"/>
    <p:sldId id="1517" r:id="rId23"/>
    <p:sldId id="994" r:id="rId24"/>
    <p:sldId id="1008" r:id="rId25"/>
    <p:sldId id="1520" r:id="rId26"/>
    <p:sldId id="1518" r:id="rId27"/>
    <p:sldId id="1778" r:id="rId28"/>
    <p:sldId id="1536" r:id="rId29"/>
    <p:sldId id="1537" r:id="rId30"/>
    <p:sldId id="983" r:id="rId31"/>
    <p:sldId id="1010" r:id="rId32"/>
    <p:sldId id="1015" r:id="rId33"/>
    <p:sldId id="1013" r:id="rId34"/>
    <p:sldId id="1017" r:id="rId35"/>
    <p:sldId id="1018" r:id="rId36"/>
    <p:sldId id="1020" r:id="rId37"/>
    <p:sldId id="1014" r:id="rId38"/>
    <p:sldId id="1029" r:id="rId39"/>
    <p:sldId id="1630" r:id="rId40"/>
    <p:sldId id="1543" r:id="rId41"/>
    <p:sldId id="1032" r:id="rId42"/>
    <p:sldId id="1631" r:id="rId43"/>
    <p:sldId id="1641" r:id="rId44"/>
  </p:sldIdLst>
  <p:sldSz cx="12192000" cy="6858000"/>
  <p:notesSz cx="7010400" cy="9296400"/>
  <p:defaultTextStyle>
    <a:defPPr>
      <a:defRPr lang="zh-CN"/>
    </a:defPPr>
    <a:lvl1pPr algn="l" rtl="0" eaLnBrk="0" fontAlgn="base" hangingPunct="0">
      <a:spcBef>
        <a:spcPct val="0"/>
      </a:spcBef>
      <a:spcAft>
        <a:spcPct val="0"/>
      </a:spcAft>
      <a:defRPr kern="1200">
        <a:solidFill>
          <a:schemeClr val="tx1"/>
        </a:solidFill>
        <a:latin typeface="Calibri" charset="0"/>
        <a:ea typeface="SimSun" charset="-122"/>
        <a:cs typeface="+mn-cs"/>
      </a:defRPr>
    </a:lvl1pPr>
    <a:lvl2pPr marL="457200" algn="l" rtl="0" eaLnBrk="0" fontAlgn="base" hangingPunct="0">
      <a:spcBef>
        <a:spcPct val="0"/>
      </a:spcBef>
      <a:spcAft>
        <a:spcPct val="0"/>
      </a:spcAft>
      <a:defRPr kern="1200">
        <a:solidFill>
          <a:schemeClr val="tx1"/>
        </a:solidFill>
        <a:latin typeface="Calibri" charset="0"/>
        <a:ea typeface="SimSun" charset="-122"/>
        <a:cs typeface="+mn-cs"/>
      </a:defRPr>
    </a:lvl2pPr>
    <a:lvl3pPr marL="914400" algn="l" rtl="0" eaLnBrk="0" fontAlgn="base" hangingPunct="0">
      <a:spcBef>
        <a:spcPct val="0"/>
      </a:spcBef>
      <a:spcAft>
        <a:spcPct val="0"/>
      </a:spcAft>
      <a:defRPr kern="1200">
        <a:solidFill>
          <a:schemeClr val="tx1"/>
        </a:solidFill>
        <a:latin typeface="Calibri" charset="0"/>
        <a:ea typeface="SimSun" charset="-122"/>
        <a:cs typeface="+mn-cs"/>
      </a:defRPr>
    </a:lvl3pPr>
    <a:lvl4pPr marL="1371600" algn="l" rtl="0" eaLnBrk="0" fontAlgn="base" hangingPunct="0">
      <a:spcBef>
        <a:spcPct val="0"/>
      </a:spcBef>
      <a:spcAft>
        <a:spcPct val="0"/>
      </a:spcAft>
      <a:defRPr kern="1200">
        <a:solidFill>
          <a:schemeClr val="tx1"/>
        </a:solidFill>
        <a:latin typeface="Calibri" charset="0"/>
        <a:ea typeface="SimSun" charset="-122"/>
        <a:cs typeface="+mn-cs"/>
      </a:defRPr>
    </a:lvl4pPr>
    <a:lvl5pPr marL="1828800" algn="l" rtl="0" eaLnBrk="0" fontAlgn="base" hangingPunct="0">
      <a:spcBef>
        <a:spcPct val="0"/>
      </a:spcBef>
      <a:spcAft>
        <a:spcPct val="0"/>
      </a:spcAft>
      <a:defRPr kern="1200">
        <a:solidFill>
          <a:schemeClr val="tx1"/>
        </a:solidFill>
        <a:latin typeface="Calibri" charset="0"/>
        <a:ea typeface="SimSun" charset="-122"/>
        <a:cs typeface="+mn-cs"/>
      </a:defRPr>
    </a:lvl5pPr>
    <a:lvl6pPr marL="2286000" algn="l" defTabSz="914400" rtl="0" eaLnBrk="1" latinLnBrk="0" hangingPunct="1">
      <a:defRPr kern="1200">
        <a:solidFill>
          <a:schemeClr val="tx1"/>
        </a:solidFill>
        <a:latin typeface="Calibri" charset="0"/>
        <a:ea typeface="SimSun" charset="-122"/>
        <a:cs typeface="+mn-cs"/>
      </a:defRPr>
    </a:lvl6pPr>
    <a:lvl7pPr marL="2743200" algn="l" defTabSz="914400" rtl="0" eaLnBrk="1" latinLnBrk="0" hangingPunct="1">
      <a:defRPr kern="1200">
        <a:solidFill>
          <a:schemeClr val="tx1"/>
        </a:solidFill>
        <a:latin typeface="Calibri" charset="0"/>
        <a:ea typeface="SimSun" charset="-122"/>
        <a:cs typeface="+mn-cs"/>
      </a:defRPr>
    </a:lvl7pPr>
    <a:lvl8pPr marL="3200400" algn="l" defTabSz="914400" rtl="0" eaLnBrk="1" latinLnBrk="0" hangingPunct="1">
      <a:defRPr kern="1200">
        <a:solidFill>
          <a:schemeClr val="tx1"/>
        </a:solidFill>
        <a:latin typeface="Calibri" charset="0"/>
        <a:ea typeface="SimSun" charset="-122"/>
        <a:cs typeface="+mn-cs"/>
      </a:defRPr>
    </a:lvl8pPr>
    <a:lvl9pPr marL="3657600" algn="l" defTabSz="914400" rtl="0" eaLnBrk="1" latinLnBrk="0" hangingPunct="1">
      <a:defRPr kern="1200">
        <a:solidFill>
          <a:schemeClr val="tx1"/>
        </a:solidFill>
        <a:latin typeface="Calibri" charset="0"/>
        <a:ea typeface="SimSun" charset="-122"/>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FF3499"/>
    <a:srgbClr val="3297D4"/>
    <a:srgbClr val="009DEA"/>
    <a:srgbClr val="56A3E9"/>
    <a:srgbClr val="58A4E9"/>
    <a:srgbClr val="EAEFF8"/>
    <a:srgbClr val="B2D2DE"/>
    <a:srgbClr val="3D5BCC"/>
    <a:srgbClr val="538234"/>
    <a:srgbClr val="0092D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210" autoAdjust="0"/>
    <p:restoredTop sz="88776" autoAdjust="0"/>
  </p:normalViewPr>
  <p:slideViewPr>
    <p:cSldViewPr snapToGrid="0" snapToObjects="1">
      <p:cViewPr varScale="1">
        <p:scale>
          <a:sx n="106" d="100"/>
          <a:sy n="106" d="100"/>
        </p:scale>
        <p:origin x="216" y="328"/>
      </p:cViewPr>
      <p:guideLst/>
    </p:cSldViewPr>
  </p:slideViewPr>
  <p:outlineViewPr>
    <p:cViewPr>
      <p:scale>
        <a:sx n="33" d="100"/>
        <a:sy n="33" d="100"/>
      </p:scale>
      <p:origin x="0" y="-6368"/>
    </p:cViewPr>
  </p:outlineViewPr>
  <p:notesTextViewPr>
    <p:cViewPr>
      <p:scale>
        <a:sx n="110" d="100"/>
        <a:sy n="110" d="100"/>
      </p:scale>
      <p:origin x="0" y="0"/>
    </p:cViewPr>
  </p:notesTextViewPr>
  <p:sorterViewPr>
    <p:cViewPr>
      <p:scale>
        <a:sx n="80" d="100"/>
        <a:sy n="80" d="100"/>
      </p:scale>
      <p:origin x="0" y="0"/>
    </p:cViewPr>
  </p:sorterViewPr>
  <p:notesViewPr>
    <p:cSldViewPr snapToGrid="0" snapToObjects="1">
      <p:cViewPr varScale="1">
        <p:scale>
          <a:sx n="156" d="100"/>
          <a:sy n="156" d="100"/>
        </p:scale>
        <p:origin x="3648" y="19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1"/>
            <a:ext cx="3038319" cy="467346"/>
          </a:xfrm>
          <a:prstGeom prst="rect">
            <a:avLst/>
          </a:prstGeom>
        </p:spPr>
        <p:txBody>
          <a:bodyPr vert="horz" lIns="93177" tIns="46589" rIns="93177" bIns="46589" rtlCol="0"/>
          <a:lstStyle>
            <a:lvl1pPr algn="l">
              <a:defRPr sz="1200">
                <a:latin typeface="Calibri" panose="020F0502020204030204" pitchFamily="34" charset="0"/>
                <a:ea typeface="SimSun" panose="02010600030101010101" pitchFamily="2" charset="-122"/>
              </a:defRPr>
            </a:lvl1pPr>
          </a:lstStyle>
          <a:p>
            <a:pPr>
              <a:defRPr/>
            </a:pPr>
            <a:endParaRPr lang="en-US"/>
          </a:p>
        </p:txBody>
      </p:sp>
      <p:sp>
        <p:nvSpPr>
          <p:cNvPr id="3" name="日期占位符 2"/>
          <p:cNvSpPr>
            <a:spLocks noGrp="1"/>
          </p:cNvSpPr>
          <p:nvPr>
            <p:ph type="dt" sz="quarter" idx="1"/>
          </p:nvPr>
        </p:nvSpPr>
        <p:spPr>
          <a:xfrm>
            <a:off x="3970885" y="1"/>
            <a:ext cx="3038319" cy="467346"/>
          </a:xfrm>
          <a:prstGeom prst="rect">
            <a:avLst/>
          </a:prstGeom>
        </p:spPr>
        <p:txBody>
          <a:bodyPr vert="horz" lIns="93177" tIns="46589" rIns="93177" bIns="46589" rtlCol="0"/>
          <a:lstStyle>
            <a:lvl1pPr algn="r">
              <a:defRPr sz="1200">
                <a:latin typeface="Calibri" panose="020F0502020204030204" pitchFamily="34" charset="0"/>
                <a:ea typeface="SimSun" panose="02010600030101010101" pitchFamily="2" charset="-122"/>
              </a:defRPr>
            </a:lvl1pPr>
          </a:lstStyle>
          <a:p>
            <a:pPr>
              <a:defRPr/>
            </a:pPr>
            <a:fld id="{3F9281BA-B67C-5743-8025-9BEB758B63F5}" type="datetimeFigureOut">
              <a:rPr lang="en-US"/>
              <a:pPr>
                <a:defRPr/>
              </a:pPr>
              <a:t>5/8/25</a:t>
            </a:fld>
            <a:endParaRPr lang="en-US"/>
          </a:p>
        </p:txBody>
      </p:sp>
      <p:sp>
        <p:nvSpPr>
          <p:cNvPr id="4" name="页脚占位符 3"/>
          <p:cNvSpPr>
            <a:spLocks noGrp="1"/>
          </p:cNvSpPr>
          <p:nvPr>
            <p:ph type="ftr" sz="quarter" idx="2"/>
          </p:nvPr>
        </p:nvSpPr>
        <p:spPr>
          <a:xfrm>
            <a:off x="0" y="8829055"/>
            <a:ext cx="3038319" cy="467346"/>
          </a:xfrm>
          <a:prstGeom prst="rect">
            <a:avLst/>
          </a:prstGeom>
        </p:spPr>
        <p:txBody>
          <a:bodyPr vert="horz" lIns="93177" tIns="46589" rIns="93177" bIns="46589" rtlCol="0" anchor="b"/>
          <a:lstStyle>
            <a:lvl1pPr algn="l">
              <a:defRPr sz="1200">
                <a:latin typeface="Calibri" panose="020F0502020204030204" pitchFamily="34" charset="0"/>
                <a:ea typeface="SimSun" panose="02010600030101010101" pitchFamily="2" charset="-122"/>
              </a:defRPr>
            </a:lvl1pPr>
          </a:lstStyle>
          <a:p>
            <a:pPr>
              <a:defRPr/>
            </a:pPr>
            <a:endParaRPr lang="en-US"/>
          </a:p>
        </p:txBody>
      </p:sp>
      <p:sp>
        <p:nvSpPr>
          <p:cNvPr id="5" name="灯片编号占位符 4"/>
          <p:cNvSpPr>
            <a:spLocks noGrp="1"/>
          </p:cNvSpPr>
          <p:nvPr>
            <p:ph type="sldNum" sz="quarter" idx="3"/>
          </p:nvPr>
        </p:nvSpPr>
        <p:spPr>
          <a:xfrm>
            <a:off x="3970885" y="8829055"/>
            <a:ext cx="3038319" cy="467346"/>
          </a:xfrm>
          <a:prstGeom prst="rect">
            <a:avLst/>
          </a:prstGeom>
        </p:spPr>
        <p:txBody>
          <a:bodyPr vert="horz" lIns="93177" tIns="46589" rIns="93177" bIns="46589" rtlCol="0" anchor="b"/>
          <a:lstStyle>
            <a:lvl1pPr algn="r">
              <a:defRPr sz="1200">
                <a:latin typeface="Calibri" panose="020F0502020204030204" pitchFamily="34" charset="0"/>
                <a:ea typeface="SimSun" panose="02010600030101010101" pitchFamily="2" charset="-122"/>
              </a:defRPr>
            </a:lvl1pPr>
          </a:lstStyle>
          <a:p>
            <a:pPr>
              <a:defRPr/>
            </a:pPr>
            <a:fld id="{1A7E15B0-ED6C-A94A-99A3-B6126EEB9A36}" type="slidenum">
              <a:rPr lang="en-US"/>
              <a:pPr>
                <a:defRPr/>
              </a:pPr>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038319" cy="467346"/>
          </a:xfrm>
          <a:prstGeom prst="rect">
            <a:avLst/>
          </a:prstGeom>
        </p:spPr>
        <p:txBody>
          <a:bodyPr vert="horz" lIns="93177" tIns="46589" rIns="93177" bIns="46589" rtlCol="0"/>
          <a:lstStyle>
            <a:lvl1pPr algn="l" eaLnBrk="1" fontAlgn="auto" hangingPunct="1">
              <a:spcBef>
                <a:spcPts val="0"/>
              </a:spcBef>
              <a:spcAft>
                <a:spcPts val="0"/>
              </a:spcAft>
              <a:defRPr kumimoji="1" sz="1200">
                <a:latin typeface="+mn-lt"/>
                <a:ea typeface="+mn-ea"/>
              </a:defRPr>
            </a:lvl1pPr>
          </a:lstStyle>
          <a:p>
            <a:pPr>
              <a:defRPr/>
            </a:pPr>
            <a:endParaRPr lang="zh-CN" altLang="en-US"/>
          </a:p>
        </p:txBody>
      </p:sp>
      <p:sp>
        <p:nvSpPr>
          <p:cNvPr id="3" name="Date Placeholder 2"/>
          <p:cNvSpPr>
            <a:spLocks noGrp="1"/>
          </p:cNvSpPr>
          <p:nvPr>
            <p:ph type="dt" idx="1"/>
          </p:nvPr>
        </p:nvSpPr>
        <p:spPr>
          <a:xfrm>
            <a:off x="3970885" y="1"/>
            <a:ext cx="3038319" cy="467346"/>
          </a:xfrm>
          <a:prstGeom prst="rect">
            <a:avLst/>
          </a:prstGeom>
        </p:spPr>
        <p:txBody>
          <a:bodyPr vert="horz" lIns="93177" tIns="46589" rIns="93177" bIns="46589" rtlCol="0"/>
          <a:lstStyle>
            <a:lvl1pPr algn="r" eaLnBrk="1" fontAlgn="auto" hangingPunct="1">
              <a:spcBef>
                <a:spcPts val="0"/>
              </a:spcBef>
              <a:spcAft>
                <a:spcPts val="0"/>
              </a:spcAft>
              <a:defRPr kumimoji="1" sz="1200">
                <a:latin typeface="+mn-lt"/>
                <a:ea typeface="+mn-ea"/>
              </a:defRPr>
            </a:lvl1pPr>
          </a:lstStyle>
          <a:p>
            <a:pPr>
              <a:defRPr/>
            </a:pPr>
            <a:fld id="{80320BCF-4A64-924D-BBED-62490E38D1F3}" type="datetimeFigureOut">
              <a:rPr lang="zh-CN" altLang="en-US"/>
              <a:pPr>
                <a:defRPr/>
              </a:pPr>
              <a:t>2025/5/8</a:t>
            </a:fld>
            <a:endParaRPr lang="zh-CN" alt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pPr lvl="0"/>
            <a:endParaRPr lang="zh-CN" altLang="en-US" noProof="0"/>
          </a:p>
        </p:txBody>
      </p:sp>
      <p:sp>
        <p:nvSpPr>
          <p:cNvPr id="5" name="Notes Placeholder 4"/>
          <p:cNvSpPr>
            <a:spLocks noGrp="1"/>
          </p:cNvSpPr>
          <p:nvPr>
            <p:ph type="body" sz="quarter" idx="3"/>
          </p:nvPr>
        </p:nvSpPr>
        <p:spPr>
          <a:xfrm>
            <a:off x="701519" y="4473472"/>
            <a:ext cx="5607362" cy="3660878"/>
          </a:xfrm>
          <a:prstGeom prst="rect">
            <a:avLst/>
          </a:prstGeom>
        </p:spPr>
        <p:txBody>
          <a:bodyPr vert="horz" lIns="93177" tIns="46589" rIns="93177" bIns="46589" rtlCol="0"/>
          <a:lstStyle/>
          <a:p>
            <a:pPr lvl="0"/>
            <a:r>
              <a:rPr lang="en-US" altLang="zh-CN" noProof="0"/>
              <a:t>Click to edit Master text styles</a:t>
            </a:r>
          </a:p>
          <a:p>
            <a:pPr lvl="1"/>
            <a:r>
              <a:rPr lang="en-US" altLang="zh-CN" noProof="0"/>
              <a:t>Second level</a:t>
            </a:r>
          </a:p>
          <a:p>
            <a:pPr lvl="2"/>
            <a:r>
              <a:rPr lang="en-US" altLang="zh-CN" noProof="0"/>
              <a:t>Third level</a:t>
            </a:r>
          </a:p>
          <a:p>
            <a:pPr lvl="3"/>
            <a:r>
              <a:rPr lang="en-US" altLang="zh-CN" noProof="0"/>
              <a:t>Fourth level</a:t>
            </a:r>
          </a:p>
          <a:p>
            <a:pPr lvl="4"/>
            <a:r>
              <a:rPr lang="en-US" altLang="zh-CN" noProof="0"/>
              <a:t>Fifth level</a:t>
            </a:r>
            <a:endParaRPr lang="zh-CN" altLang="en-US" noProof="0"/>
          </a:p>
        </p:txBody>
      </p:sp>
      <p:sp>
        <p:nvSpPr>
          <p:cNvPr id="6" name="Footer Placeholder 5"/>
          <p:cNvSpPr>
            <a:spLocks noGrp="1"/>
          </p:cNvSpPr>
          <p:nvPr>
            <p:ph type="ftr" sz="quarter" idx="4"/>
          </p:nvPr>
        </p:nvSpPr>
        <p:spPr>
          <a:xfrm>
            <a:off x="0" y="8829055"/>
            <a:ext cx="3038319" cy="467346"/>
          </a:xfrm>
          <a:prstGeom prst="rect">
            <a:avLst/>
          </a:prstGeom>
        </p:spPr>
        <p:txBody>
          <a:bodyPr vert="horz" lIns="93177" tIns="46589" rIns="93177" bIns="46589" rtlCol="0" anchor="b"/>
          <a:lstStyle>
            <a:lvl1pPr algn="l" eaLnBrk="1" fontAlgn="auto" hangingPunct="1">
              <a:spcBef>
                <a:spcPts val="0"/>
              </a:spcBef>
              <a:spcAft>
                <a:spcPts val="0"/>
              </a:spcAft>
              <a:defRPr kumimoji="1" sz="1200">
                <a:latin typeface="+mn-lt"/>
                <a:ea typeface="+mn-ea"/>
              </a:defRPr>
            </a:lvl1pPr>
          </a:lstStyle>
          <a:p>
            <a:pPr>
              <a:defRPr/>
            </a:pPr>
            <a:endParaRPr lang="zh-CN" altLang="en-US"/>
          </a:p>
        </p:txBody>
      </p:sp>
      <p:sp>
        <p:nvSpPr>
          <p:cNvPr id="7" name="Slide Number Placeholder 6"/>
          <p:cNvSpPr>
            <a:spLocks noGrp="1"/>
          </p:cNvSpPr>
          <p:nvPr>
            <p:ph type="sldNum" sz="quarter" idx="5"/>
          </p:nvPr>
        </p:nvSpPr>
        <p:spPr>
          <a:xfrm>
            <a:off x="3970885" y="8829055"/>
            <a:ext cx="3038319" cy="467346"/>
          </a:xfrm>
          <a:prstGeom prst="rect">
            <a:avLst/>
          </a:prstGeom>
        </p:spPr>
        <p:txBody>
          <a:bodyPr vert="horz" lIns="93177" tIns="46589" rIns="93177" bIns="46589" rtlCol="0" anchor="b"/>
          <a:lstStyle>
            <a:lvl1pPr algn="r" eaLnBrk="1" fontAlgn="auto" hangingPunct="1">
              <a:spcBef>
                <a:spcPts val="0"/>
              </a:spcBef>
              <a:spcAft>
                <a:spcPts val="0"/>
              </a:spcAft>
              <a:defRPr kumimoji="1" sz="1200">
                <a:latin typeface="+mn-lt"/>
                <a:ea typeface="+mn-ea"/>
              </a:defRPr>
            </a:lvl1pPr>
          </a:lstStyle>
          <a:p>
            <a:pPr>
              <a:defRPr/>
            </a:pPr>
            <a:fld id="{99A835D0-8F7F-D848-919E-ABF6C3BA945A}"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just" defTabSz="914400" rtl="0" eaLnBrk="1" fontAlgn="auto" latinLnBrk="0" hangingPunct="1">
              <a:lnSpc>
                <a:spcPct val="100000"/>
              </a:lnSpc>
              <a:spcBef>
                <a:spcPts val="0"/>
              </a:spcBef>
              <a:spcAft>
                <a:spcPts val="0"/>
              </a:spcAft>
              <a:buClrTx/>
              <a:buSzTx/>
              <a:buFontTx/>
              <a:buNone/>
              <a:defRPr/>
            </a:pPr>
            <a:endParaRPr lang="zh-CN" altLang="zh-CN" sz="1800" kern="100" dirty="0">
              <a:effectLst/>
              <a:latin typeface="等线" panose="02010600030101010101" pitchFamily="2" charset="-122"/>
              <a:ea typeface="+mn-ea"/>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296E2143-608D-44BB-86BA-48EFECE1B2F7}"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90A896C-8D0E-B04D-A9C9-1CE68DE33085}" type="slidenum">
              <a:rPr lang="en-US" smtClean="0"/>
              <a:t>16</a:t>
            </a:fld>
            <a:endParaRPr lang="en-US"/>
          </a:p>
        </p:txBody>
      </p:sp>
    </p:spTree>
    <p:extLst>
      <p:ext uri="{BB962C8B-B14F-4D97-AF65-F5344CB8AC3E}">
        <p14:creationId xmlns:p14="http://schemas.microsoft.com/office/powerpoint/2010/main" val="11229770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90A896C-8D0E-B04D-A9C9-1CE68DE33085}" type="slidenum">
              <a:rPr lang="en-US" smtClean="0"/>
              <a:t>17</a:t>
            </a:fld>
            <a:endParaRPr lang="en-US"/>
          </a:p>
        </p:txBody>
      </p:sp>
    </p:spTree>
    <p:extLst>
      <p:ext uri="{BB962C8B-B14F-4D97-AF65-F5344CB8AC3E}">
        <p14:creationId xmlns:p14="http://schemas.microsoft.com/office/powerpoint/2010/main" val="12210511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90A896C-8D0E-B04D-A9C9-1CE68DE33085}" type="slidenum">
              <a:rPr lang="en-US" smtClean="0"/>
              <a:t>18</a:t>
            </a:fld>
            <a:endParaRPr lang="en-US"/>
          </a:p>
        </p:txBody>
      </p:sp>
    </p:spTree>
    <p:extLst>
      <p:ext uri="{BB962C8B-B14F-4D97-AF65-F5344CB8AC3E}">
        <p14:creationId xmlns:p14="http://schemas.microsoft.com/office/powerpoint/2010/main" val="8920753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90A896C-8D0E-B04D-A9C9-1CE68DE33085}" type="slidenum">
              <a:rPr lang="en-US" smtClean="0"/>
              <a:t>19</a:t>
            </a:fld>
            <a:endParaRPr lang="en-US"/>
          </a:p>
        </p:txBody>
      </p:sp>
    </p:spTree>
    <p:extLst>
      <p:ext uri="{BB962C8B-B14F-4D97-AF65-F5344CB8AC3E}">
        <p14:creationId xmlns:p14="http://schemas.microsoft.com/office/powerpoint/2010/main" val="11060655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90A896C-8D0E-B04D-A9C9-1CE68DE33085}" type="slidenum">
              <a:rPr lang="en-US" smtClean="0"/>
              <a:t>20</a:t>
            </a:fld>
            <a:endParaRPr lang="en-US"/>
          </a:p>
        </p:txBody>
      </p:sp>
    </p:spTree>
    <p:extLst>
      <p:ext uri="{BB962C8B-B14F-4D97-AF65-F5344CB8AC3E}">
        <p14:creationId xmlns:p14="http://schemas.microsoft.com/office/powerpoint/2010/main" val="38272080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90A896C-8D0E-B04D-A9C9-1CE68DE33085}" type="slidenum">
              <a:rPr lang="en-US" smtClean="0"/>
              <a:t>21</a:t>
            </a:fld>
            <a:endParaRPr lang="en-US"/>
          </a:p>
        </p:txBody>
      </p:sp>
    </p:spTree>
    <p:extLst>
      <p:ext uri="{BB962C8B-B14F-4D97-AF65-F5344CB8AC3E}">
        <p14:creationId xmlns:p14="http://schemas.microsoft.com/office/powerpoint/2010/main" val="14006481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90A896C-8D0E-B04D-A9C9-1CE68DE33085}" type="slidenum">
              <a:rPr lang="en-US" smtClean="0"/>
              <a:t>22</a:t>
            </a:fld>
            <a:endParaRPr lang="en-US"/>
          </a:p>
        </p:txBody>
      </p:sp>
    </p:spTree>
    <p:extLst>
      <p:ext uri="{BB962C8B-B14F-4D97-AF65-F5344CB8AC3E}">
        <p14:creationId xmlns:p14="http://schemas.microsoft.com/office/powerpoint/2010/main" val="3577749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90A896C-8D0E-B04D-A9C9-1CE68DE33085}" type="slidenum">
              <a:rPr lang="en-US" smtClean="0"/>
              <a:t>23</a:t>
            </a:fld>
            <a:endParaRPr lang="en-US"/>
          </a:p>
        </p:txBody>
      </p:sp>
    </p:spTree>
    <p:extLst>
      <p:ext uri="{BB962C8B-B14F-4D97-AF65-F5344CB8AC3E}">
        <p14:creationId xmlns:p14="http://schemas.microsoft.com/office/powerpoint/2010/main" val="35148115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相当于扩大了</a:t>
            </a:r>
            <a:r>
              <a:rPr lang="en-US" altLang="zh-CN" dirty="0"/>
              <a:t>PLM</a:t>
            </a:r>
            <a:r>
              <a:rPr lang="zh-CN" altLang="en-US" dirty="0"/>
              <a:t>的词典</a:t>
            </a:r>
          </a:p>
        </p:txBody>
      </p:sp>
      <p:sp>
        <p:nvSpPr>
          <p:cNvPr id="4" name="灯片编号占位符 3"/>
          <p:cNvSpPr>
            <a:spLocks noGrp="1"/>
          </p:cNvSpPr>
          <p:nvPr>
            <p:ph type="sldNum" sz="quarter" idx="5"/>
          </p:nvPr>
        </p:nvSpPr>
        <p:spPr/>
        <p:txBody>
          <a:bodyPr/>
          <a:lstStyle/>
          <a:p>
            <a:fld id="{E90A896C-8D0E-B04D-A9C9-1CE68DE33085}" type="slidenum">
              <a:rPr lang="en-US" smtClean="0"/>
              <a:t>24</a:t>
            </a:fld>
            <a:endParaRPr lang="en-US"/>
          </a:p>
        </p:txBody>
      </p:sp>
    </p:spTree>
    <p:extLst>
      <p:ext uri="{BB962C8B-B14F-4D97-AF65-F5344CB8AC3E}">
        <p14:creationId xmlns:p14="http://schemas.microsoft.com/office/powerpoint/2010/main" val="17559641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相当于扩大了</a:t>
            </a:r>
            <a:r>
              <a:rPr lang="en-US" altLang="zh-CN" dirty="0"/>
              <a:t>PLM</a:t>
            </a:r>
            <a:r>
              <a:rPr lang="zh-CN" altLang="en-US" dirty="0"/>
              <a:t>的词典</a:t>
            </a:r>
          </a:p>
        </p:txBody>
      </p:sp>
      <p:sp>
        <p:nvSpPr>
          <p:cNvPr id="4" name="灯片编号占位符 3"/>
          <p:cNvSpPr>
            <a:spLocks noGrp="1"/>
          </p:cNvSpPr>
          <p:nvPr>
            <p:ph type="sldNum" sz="quarter" idx="5"/>
          </p:nvPr>
        </p:nvSpPr>
        <p:spPr/>
        <p:txBody>
          <a:bodyPr/>
          <a:lstStyle/>
          <a:p>
            <a:fld id="{E90A896C-8D0E-B04D-A9C9-1CE68DE33085}" type="slidenum">
              <a:rPr lang="en-US" smtClean="0"/>
              <a:t>25</a:t>
            </a:fld>
            <a:endParaRPr lang="en-US"/>
          </a:p>
        </p:txBody>
      </p:sp>
    </p:spTree>
    <p:extLst>
      <p:ext uri="{BB962C8B-B14F-4D97-AF65-F5344CB8AC3E}">
        <p14:creationId xmlns:p14="http://schemas.microsoft.com/office/powerpoint/2010/main" val="9058612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a:defRPr/>
            </a:pPr>
            <a:fld id="{99A835D0-8F7F-D848-919E-ABF6C3BA945A}" type="slidenum">
              <a:rPr lang="zh-CN" altLang="en-US" smtClean="0"/>
              <a:pPr>
                <a:defRPr/>
              </a:pPr>
              <a:t>2</a:t>
            </a:fld>
            <a:endParaRPr lang="zh-CN" altLang="en-US"/>
          </a:p>
        </p:txBody>
      </p:sp>
    </p:spTree>
    <p:extLst>
      <p:ext uri="{BB962C8B-B14F-4D97-AF65-F5344CB8AC3E}">
        <p14:creationId xmlns:p14="http://schemas.microsoft.com/office/powerpoint/2010/main" val="301172184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相当于扩大了</a:t>
            </a:r>
            <a:r>
              <a:rPr lang="en-US" altLang="zh-CN" dirty="0"/>
              <a:t>PLM</a:t>
            </a:r>
            <a:r>
              <a:rPr lang="zh-CN" altLang="en-US" dirty="0"/>
              <a:t>的词典</a:t>
            </a:r>
          </a:p>
        </p:txBody>
      </p:sp>
      <p:sp>
        <p:nvSpPr>
          <p:cNvPr id="4" name="灯片编号占位符 3"/>
          <p:cNvSpPr>
            <a:spLocks noGrp="1"/>
          </p:cNvSpPr>
          <p:nvPr>
            <p:ph type="sldNum" sz="quarter" idx="5"/>
          </p:nvPr>
        </p:nvSpPr>
        <p:spPr/>
        <p:txBody>
          <a:bodyPr/>
          <a:lstStyle/>
          <a:p>
            <a:fld id="{E90A896C-8D0E-B04D-A9C9-1CE68DE33085}" type="slidenum">
              <a:rPr lang="en-US" smtClean="0"/>
              <a:t>26</a:t>
            </a:fld>
            <a:endParaRPr lang="en-US"/>
          </a:p>
        </p:txBody>
      </p:sp>
    </p:spTree>
    <p:extLst>
      <p:ext uri="{BB962C8B-B14F-4D97-AF65-F5344CB8AC3E}">
        <p14:creationId xmlns:p14="http://schemas.microsoft.com/office/powerpoint/2010/main" val="52220976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pPr>
              <a:defRPr/>
            </a:pPr>
            <a:fld id="{99A835D0-8F7F-D848-919E-ABF6C3BA945A}" type="slidenum">
              <a:rPr lang="zh-CN" altLang="en-US" smtClean="0"/>
              <a:pPr>
                <a:defRPr/>
              </a:pPr>
              <a:t>28</a:t>
            </a:fld>
            <a:endParaRPr lang="zh-CN" altLang="en-US"/>
          </a:p>
        </p:txBody>
      </p:sp>
    </p:spTree>
    <p:extLst>
      <p:ext uri="{BB962C8B-B14F-4D97-AF65-F5344CB8AC3E}">
        <p14:creationId xmlns:p14="http://schemas.microsoft.com/office/powerpoint/2010/main" val="136871832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90A896C-8D0E-B04D-A9C9-1CE68DE33085}" type="slidenum">
              <a:rPr lang="en-US" smtClean="0"/>
              <a:t>30</a:t>
            </a:fld>
            <a:endParaRPr lang="en-US"/>
          </a:p>
        </p:txBody>
      </p:sp>
    </p:spTree>
    <p:extLst>
      <p:ext uri="{BB962C8B-B14F-4D97-AF65-F5344CB8AC3E}">
        <p14:creationId xmlns:p14="http://schemas.microsoft.com/office/powerpoint/2010/main" val="42785282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90A896C-8D0E-B04D-A9C9-1CE68DE33085}" type="slidenum">
              <a:rPr lang="en-US" smtClean="0"/>
              <a:t>31</a:t>
            </a:fld>
            <a:endParaRPr lang="en-US"/>
          </a:p>
        </p:txBody>
      </p:sp>
    </p:spTree>
    <p:extLst>
      <p:ext uri="{BB962C8B-B14F-4D97-AF65-F5344CB8AC3E}">
        <p14:creationId xmlns:p14="http://schemas.microsoft.com/office/powerpoint/2010/main" val="148978392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90A896C-8D0E-B04D-A9C9-1CE68DE33085}" type="slidenum">
              <a:rPr lang="en-US" smtClean="0"/>
              <a:t>32</a:t>
            </a:fld>
            <a:endParaRPr lang="en-US"/>
          </a:p>
        </p:txBody>
      </p:sp>
    </p:spTree>
    <p:extLst>
      <p:ext uri="{BB962C8B-B14F-4D97-AF65-F5344CB8AC3E}">
        <p14:creationId xmlns:p14="http://schemas.microsoft.com/office/powerpoint/2010/main" val="266386776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1">
              <a:lnSpc>
                <a:spcPct val="130000"/>
              </a:lnSpc>
            </a:pPr>
            <a:r>
              <a:rPr lang="en-US" altLang="zh-CN" b="0" dirty="0">
                <a:latin typeface="Arial" panose="020B0604020202020204" pitchFamily="34" charset="0"/>
                <a:ea typeface="黑体" panose="02010609060101010101" pitchFamily="49" charset="-122"/>
                <a:cs typeface="Arial" panose="020B0604020202020204" pitchFamily="34" charset="0"/>
              </a:rPr>
              <a:t>1.</a:t>
            </a:r>
            <a:r>
              <a:rPr lang="zh-CN" altLang="en-US" b="0" dirty="0">
                <a:latin typeface="Arial" panose="020B0604020202020204" pitchFamily="34" charset="0"/>
                <a:ea typeface="黑体" panose="02010609060101010101" pitchFamily="49" charset="-122"/>
                <a:cs typeface="Arial" panose="020B0604020202020204" pitchFamily="34" charset="0"/>
              </a:rPr>
              <a:t>使用</a:t>
            </a:r>
            <a:r>
              <a:rPr lang="en-US" altLang="zh-CN" b="0" dirty="0">
                <a:latin typeface="Arial" panose="020B0604020202020204" pitchFamily="34" charset="0"/>
                <a:ea typeface="黑体" panose="02010609060101010101" pitchFamily="49" charset="-122"/>
                <a:cs typeface="Arial" panose="020B0604020202020204" pitchFamily="34" charset="0"/>
              </a:rPr>
              <a:t>Demonstration</a:t>
            </a:r>
            <a:r>
              <a:rPr lang="zh-CN" altLang="en-US" b="0" dirty="0">
                <a:latin typeface="Arial" panose="020B0604020202020204" pitchFamily="34" charset="0"/>
                <a:ea typeface="黑体" panose="02010609060101010101" pitchFamily="49" charset="-122"/>
                <a:cs typeface="Arial" panose="020B0604020202020204" pitchFamily="34" charset="0"/>
              </a:rPr>
              <a:t>比不使用的效果好</a:t>
            </a:r>
            <a:endParaRPr lang="en-US" altLang="zh-CN" b="0" dirty="0">
              <a:latin typeface="Arial" panose="020B0604020202020204" pitchFamily="34" charset="0"/>
              <a:ea typeface="黑体" panose="02010609060101010101" pitchFamily="49" charset="-122"/>
              <a:cs typeface="Arial" panose="020B0604020202020204" pitchFamily="34" charset="0"/>
            </a:endParaRPr>
          </a:p>
          <a:p>
            <a:pPr lvl="1">
              <a:lnSpc>
                <a:spcPct val="130000"/>
              </a:lnSpc>
            </a:pPr>
            <a:r>
              <a:rPr lang="en-US" altLang="zh-CN" b="0" dirty="0">
                <a:latin typeface="Arial" panose="020B0604020202020204" pitchFamily="34" charset="0"/>
                <a:ea typeface="黑体" panose="02010609060101010101" pitchFamily="49" charset="-122"/>
                <a:cs typeface="Arial" panose="020B0604020202020204" pitchFamily="34" charset="0"/>
              </a:rPr>
              <a:t>2.</a:t>
            </a:r>
            <a:r>
              <a:rPr lang="zh-CN" altLang="en-US" b="0" dirty="0">
                <a:latin typeface="Arial" panose="020B0604020202020204" pitchFamily="34" charset="0"/>
                <a:ea typeface="黑体" panose="02010609060101010101" pitchFamily="49" charset="-122"/>
                <a:cs typeface="Arial" panose="020B0604020202020204" pitchFamily="34" charset="0"/>
              </a:rPr>
              <a:t>随机标签对模型性能的破坏并不是很大，说明</a:t>
            </a:r>
            <a:r>
              <a:rPr lang="en-US" altLang="zh-CN" b="0" dirty="0">
                <a:latin typeface="Arial" panose="020B0604020202020204" pitchFamily="34" charset="0"/>
                <a:ea typeface="黑体" panose="02010609060101010101" pitchFamily="49" charset="-122"/>
                <a:cs typeface="Arial" panose="020B0604020202020204" pitchFamily="34" charset="0"/>
              </a:rPr>
              <a:t>ICL</a:t>
            </a:r>
            <a:r>
              <a:rPr lang="zh-CN" altLang="en-US" b="0" dirty="0">
                <a:latin typeface="Arial" panose="020B0604020202020204" pitchFamily="34" charset="0"/>
                <a:ea typeface="黑体" panose="02010609060101010101" pitchFamily="49" charset="-122"/>
                <a:cs typeface="Arial" panose="020B0604020202020204" pitchFamily="34" charset="0"/>
              </a:rPr>
              <a:t>更多的是去学习任务特定的</a:t>
            </a:r>
            <a:r>
              <a:rPr lang="en-US" altLang="zh-CN" b="0" dirty="0">
                <a:latin typeface="Arial" panose="020B0604020202020204" pitchFamily="34" charset="0"/>
                <a:ea typeface="黑体" panose="02010609060101010101" pitchFamily="49" charset="-122"/>
                <a:cs typeface="Arial" panose="020B0604020202020204" pitchFamily="34" charset="0"/>
              </a:rPr>
              <a:t>Format</a:t>
            </a:r>
            <a:r>
              <a:rPr lang="zh-CN" altLang="en-US" b="0" dirty="0">
                <a:latin typeface="Arial" panose="020B0604020202020204" pitchFamily="34" charset="0"/>
                <a:ea typeface="黑体" panose="02010609060101010101" pitchFamily="49" charset="-122"/>
                <a:cs typeface="Arial" panose="020B0604020202020204" pitchFamily="34" charset="0"/>
              </a:rPr>
              <a:t>，而不是输入到输出的映射</a:t>
            </a:r>
            <a:endParaRPr lang="en-US" altLang="zh-CN" b="0" dirty="0">
              <a:latin typeface="Arial" panose="020B0604020202020204" pitchFamily="34" charset="0"/>
              <a:ea typeface="黑体" panose="02010609060101010101" pitchFamily="49" charset="-122"/>
              <a:cs typeface="Arial" panose="020B0604020202020204" pitchFamily="34" charset="0"/>
            </a:endParaRPr>
          </a:p>
          <a:p>
            <a:endParaRPr lang="zh-CN" altLang="en-US" dirty="0"/>
          </a:p>
        </p:txBody>
      </p:sp>
      <p:sp>
        <p:nvSpPr>
          <p:cNvPr id="4" name="灯片编号占位符 3"/>
          <p:cNvSpPr>
            <a:spLocks noGrp="1"/>
          </p:cNvSpPr>
          <p:nvPr>
            <p:ph type="sldNum" sz="quarter" idx="5"/>
          </p:nvPr>
        </p:nvSpPr>
        <p:spPr/>
        <p:txBody>
          <a:bodyPr/>
          <a:lstStyle/>
          <a:p>
            <a:fld id="{E90A896C-8D0E-B04D-A9C9-1CE68DE33085}" type="slidenum">
              <a:rPr lang="en-US" smtClean="0"/>
              <a:t>33</a:t>
            </a:fld>
            <a:endParaRPr lang="en-US"/>
          </a:p>
        </p:txBody>
      </p:sp>
    </p:spTree>
    <p:extLst>
      <p:ext uri="{BB962C8B-B14F-4D97-AF65-F5344CB8AC3E}">
        <p14:creationId xmlns:p14="http://schemas.microsoft.com/office/powerpoint/2010/main" val="36251524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90A896C-8D0E-B04D-A9C9-1CE68DE33085}" type="slidenum">
              <a:rPr lang="en-US" smtClean="0"/>
              <a:t>34</a:t>
            </a:fld>
            <a:endParaRPr lang="en-US"/>
          </a:p>
        </p:txBody>
      </p:sp>
    </p:spTree>
    <p:extLst>
      <p:ext uri="{BB962C8B-B14F-4D97-AF65-F5344CB8AC3E}">
        <p14:creationId xmlns:p14="http://schemas.microsoft.com/office/powerpoint/2010/main" val="108759610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latin typeface="Arial" panose="020B0604020202020204" pitchFamily="34" charset="0"/>
                <a:ea typeface="黑体" panose="02010609060101010101" pitchFamily="49" charset="-122"/>
                <a:cs typeface="Arial" panose="020B0604020202020204" pitchFamily="34" charset="0"/>
              </a:rPr>
              <a:t>对比之前的结论，可以推论出，宁愿</a:t>
            </a:r>
            <a:r>
              <a:rPr lang="en-US" altLang="zh-CN" dirty="0">
                <a:latin typeface="Arial" panose="020B0604020202020204" pitchFamily="34" charset="0"/>
                <a:ea typeface="黑体" panose="02010609060101010101" pitchFamily="49" charset="-122"/>
                <a:cs typeface="Arial" panose="020B0604020202020204" pitchFamily="34" charset="0"/>
              </a:rPr>
              <a:t>Label</a:t>
            </a:r>
            <a:r>
              <a:rPr lang="zh-CN" altLang="en-US" dirty="0">
                <a:latin typeface="Arial" panose="020B0604020202020204" pitchFamily="34" charset="0"/>
                <a:ea typeface="黑体" panose="02010609060101010101" pitchFamily="49" charset="-122"/>
                <a:cs typeface="Arial" panose="020B0604020202020204" pitchFamily="34" charset="0"/>
              </a:rPr>
              <a:t>是错误的，也不能没有。</a:t>
            </a:r>
            <a:endParaRPr lang="en-US" altLang="zh-CN" b="0" dirty="0">
              <a:latin typeface="Arial" panose="020B0604020202020204" pitchFamily="34" charset="0"/>
              <a:ea typeface="黑体" panose="02010609060101010101" pitchFamily="49" charset="-122"/>
              <a:cs typeface="Arial" panose="020B0604020202020204" pitchFamily="34" charset="0"/>
            </a:endParaRPr>
          </a:p>
          <a:p>
            <a:endParaRPr lang="zh-CN" altLang="en-US" dirty="0"/>
          </a:p>
        </p:txBody>
      </p:sp>
      <p:sp>
        <p:nvSpPr>
          <p:cNvPr id="4" name="灯片编号占位符 3"/>
          <p:cNvSpPr>
            <a:spLocks noGrp="1"/>
          </p:cNvSpPr>
          <p:nvPr>
            <p:ph type="sldNum" sz="quarter" idx="5"/>
          </p:nvPr>
        </p:nvSpPr>
        <p:spPr/>
        <p:txBody>
          <a:bodyPr/>
          <a:lstStyle/>
          <a:p>
            <a:fld id="{E90A896C-8D0E-B04D-A9C9-1CE68DE33085}" type="slidenum">
              <a:rPr lang="en-US" smtClean="0"/>
              <a:t>35</a:t>
            </a:fld>
            <a:endParaRPr lang="en-US"/>
          </a:p>
        </p:txBody>
      </p:sp>
    </p:spTree>
    <p:extLst>
      <p:ext uri="{BB962C8B-B14F-4D97-AF65-F5344CB8AC3E}">
        <p14:creationId xmlns:p14="http://schemas.microsoft.com/office/powerpoint/2010/main" val="171847357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顺序影响不大</a:t>
            </a:r>
            <a:endParaRPr lang="en-US" altLang="zh-CN" dirty="0"/>
          </a:p>
          <a:p>
            <a:endParaRPr lang="en-US" altLang="zh-CN" dirty="0"/>
          </a:p>
          <a:p>
            <a:pPr lvl="1">
              <a:lnSpc>
                <a:spcPct val="130000"/>
              </a:lnSpc>
            </a:pPr>
            <a:r>
              <a:rPr lang="zh-CN" altLang="en-US" b="0" dirty="0">
                <a:latin typeface="Arial" panose="020B0604020202020204" pitchFamily="34" charset="0"/>
                <a:ea typeface="黑体" panose="02010609060101010101" pitchFamily="49" charset="-122"/>
                <a:cs typeface="Arial" panose="020B0604020202020204" pitchFamily="34" charset="0"/>
              </a:rPr>
              <a:t>在</a:t>
            </a:r>
            <a:r>
              <a:rPr lang="en-US" altLang="zh-CN" b="0" dirty="0">
                <a:latin typeface="Arial" panose="020B0604020202020204" pitchFamily="34" charset="0"/>
                <a:ea typeface="黑体" panose="02010609060101010101" pitchFamily="49" charset="-122"/>
                <a:cs typeface="Arial" panose="020B0604020202020204" pitchFamily="34" charset="0"/>
              </a:rPr>
              <a:t>Natural Question</a:t>
            </a:r>
            <a:r>
              <a:rPr lang="zh-CN" altLang="en-US" b="0" dirty="0">
                <a:latin typeface="Arial" panose="020B0604020202020204" pitchFamily="34" charset="0"/>
                <a:ea typeface="黑体" panose="02010609060101010101" pitchFamily="49" charset="-122"/>
                <a:cs typeface="Arial" panose="020B0604020202020204" pitchFamily="34" charset="0"/>
              </a:rPr>
              <a:t>数据集上进行测试，发现当挑选的</a:t>
            </a:r>
            <a:r>
              <a:rPr lang="en-US" altLang="zh-CN" b="0" dirty="0">
                <a:latin typeface="Arial" panose="020B0604020202020204" pitchFamily="34" charset="0"/>
                <a:ea typeface="黑体" panose="02010609060101010101" pitchFamily="49" charset="-122"/>
                <a:cs typeface="Arial" panose="020B0604020202020204" pitchFamily="34" charset="0"/>
              </a:rPr>
              <a:t>In-Context Example</a:t>
            </a:r>
            <a:r>
              <a:rPr lang="zh-CN" altLang="en-US" b="0" dirty="0">
                <a:latin typeface="Arial" panose="020B0604020202020204" pitchFamily="34" charset="0"/>
                <a:ea typeface="黑体" panose="02010609060101010101" pitchFamily="49" charset="-122"/>
                <a:cs typeface="Arial" panose="020B0604020202020204" pitchFamily="34" charset="0"/>
              </a:rPr>
              <a:t>如果在</a:t>
            </a:r>
            <a:r>
              <a:rPr lang="en-US" altLang="zh-CN" b="0" dirty="0">
                <a:latin typeface="Arial" panose="020B0604020202020204" pitchFamily="34" charset="0"/>
                <a:ea typeface="黑体" panose="02010609060101010101" pitchFamily="49" charset="-122"/>
                <a:cs typeface="Arial" panose="020B0604020202020204" pitchFamily="34" charset="0"/>
              </a:rPr>
              <a:t>Embedding</a:t>
            </a:r>
            <a:r>
              <a:rPr lang="zh-CN" altLang="en-US" b="0" dirty="0">
                <a:latin typeface="Arial" panose="020B0604020202020204" pitchFamily="34" charset="0"/>
                <a:ea typeface="黑体" panose="02010609060101010101" pitchFamily="49" charset="-122"/>
                <a:cs typeface="Arial" panose="020B0604020202020204" pitchFamily="34" charset="0"/>
              </a:rPr>
              <a:t>空间中与</a:t>
            </a:r>
            <a:r>
              <a:rPr lang="en-US" altLang="zh-CN" b="0" dirty="0">
                <a:latin typeface="Arial" panose="020B0604020202020204" pitchFamily="34" charset="0"/>
                <a:ea typeface="黑体" panose="02010609060101010101" pitchFamily="49" charset="-122"/>
                <a:cs typeface="Arial" panose="020B0604020202020204" pitchFamily="34" charset="0"/>
              </a:rPr>
              <a:t>Test Example</a:t>
            </a:r>
            <a:r>
              <a:rPr lang="zh-CN" altLang="en-US" b="0" dirty="0">
                <a:latin typeface="Arial" panose="020B0604020202020204" pitchFamily="34" charset="0"/>
                <a:ea typeface="黑体" panose="02010609060101010101" pitchFamily="49" charset="-122"/>
                <a:cs typeface="Arial" panose="020B0604020202020204" pitchFamily="34" charset="0"/>
              </a:rPr>
              <a:t>更近，将会带来更好的效果</a:t>
            </a:r>
            <a:endParaRPr lang="en-US" altLang="zh-CN" b="0" dirty="0">
              <a:latin typeface="Arial" panose="020B0604020202020204" pitchFamily="34" charset="0"/>
              <a:ea typeface="黑体" panose="02010609060101010101" pitchFamily="49" charset="-122"/>
              <a:cs typeface="Arial" panose="020B0604020202020204" pitchFamily="34" charset="0"/>
            </a:endParaRPr>
          </a:p>
          <a:p>
            <a:pPr lvl="1">
              <a:lnSpc>
                <a:spcPct val="130000"/>
              </a:lnSpc>
            </a:pPr>
            <a:r>
              <a:rPr lang="zh-CN" altLang="en-US" b="0" dirty="0">
                <a:latin typeface="Arial" panose="020B0604020202020204" pitchFamily="34" charset="0"/>
                <a:ea typeface="黑体" panose="02010609060101010101" pitchFamily="49" charset="-122"/>
                <a:cs typeface="Arial" panose="020B0604020202020204" pitchFamily="34" charset="0"/>
              </a:rPr>
              <a:t>提出</a:t>
            </a:r>
            <a:r>
              <a:rPr lang="en-US" altLang="zh-CN" b="0" dirty="0">
                <a:latin typeface="Arial" panose="020B0604020202020204" pitchFamily="34" charset="0"/>
                <a:ea typeface="黑体" panose="02010609060101010101" pitchFamily="49" charset="-122"/>
                <a:cs typeface="Arial" panose="020B0604020202020204" pitchFamily="34" charset="0"/>
              </a:rPr>
              <a:t>KATE</a:t>
            </a:r>
            <a:r>
              <a:rPr lang="zh-CN" altLang="en-US" b="0" dirty="0">
                <a:latin typeface="Arial" panose="020B0604020202020204" pitchFamily="34" charset="0"/>
                <a:ea typeface="黑体" panose="02010609060101010101" pitchFamily="49" charset="-122"/>
                <a:cs typeface="Arial" panose="020B0604020202020204" pitchFamily="34" charset="0"/>
              </a:rPr>
              <a:t>（</a:t>
            </a:r>
            <a:r>
              <a:rPr lang="en-US" altLang="zh-CN" b="0" dirty="0" err="1">
                <a:latin typeface="Arial" panose="020B0604020202020204" pitchFamily="34" charset="0"/>
                <a:ea typeface="黑体" panose="02010609060101010101" pitchFamily="49" charset="-122"/>
                <a:cs typeface="Arial" panose="020B0604020202020204" pitchFamily="34" charset="0"/>
              </a:rPr>
              <a:t>Knn</a:t>
            </a:r>
            <a:r>
              <a:rPr lang="en-US" altLang="zh-CN" b="0" dirty="0">
                <a:latin typeface="Arial" panose="020B0604020202020204" pitchFamily="34" charset="0"/>
                <a:ea typeface="黑体" panose="02010609060101010101" pitchFamily="49" charset="-122"/>
                <a:cs typeface="Arial" panose="020B0604020202020204" pitchFamily="34" charset="0"/>
              </a:rPr>
              <a:t>-Augmented in-</a:t>
            </a:r>
            <a:r>
              <a:rPr lang="en-US" altLang="zh-CN" b="0" dirty="0" err="1">
                <a:latin typeface="Arial" panose="020B0604020202020204" pitchFamily="34" charset="0"/>
                <a:ea typeface="黑体" panose="02010609060101010101" pitchFamily="49" charset="-122"/>
                <a:cs typeface="Arial" panose="020B0604020202020204" pitchFamily="34" charset="0"/>
              </a:rPr>
              <a:t>conText</a:t>
            </a:r>
            <a:r>
              <a:rPr lang="en-US" altLang="zh-CN" b="0" dirty="0">
                <a:latin typeface="Arial" panose="020B0604020202020204" pitchFamily="34" charset="0"/>
                <a:ea typeface="黑体" panose="02010609060101010101" pitchFamily="49" charset="-122"/>
                <a:cs typeface="Arial" panose="020B0604020202020204" pitchFamily="34" charset="0"/>
              </a:rPr>
              <a:t> Example selection</a:t>
            </a:r>
            <a:r>
              <a:rPr lang="zh-CN" altLang="en-US" b="0" dirty="0">
                <a:latin typeface="Arial" panose="020B0604020202020204" pitchFamily="34" charset="0"/>
                <a:ea typeface="黑体" panose="02010609060101010101" pitchFamily="49" charset="-122"/>
                <a:cs typeface="Arial" panose="020B0604020202020204" pitchFamily="34" charset="0"/>
              </a:rPr>
              <a:t>），即基于近邻原则挑选</a:t>
            </a:r>
            <a:r>
              <a:rPr lang="en-US" altLang="zh-CN" b="0" dirty="0">
                <a:latin typeface="Arial" panose="020B0604020202020204" pitchFamily="34" charset="0"/>
                <a:ea typeface="黑体" panose="02010609060101010101" pitchFamily="49" charset="-122"/>
                <a:cs typeface="Arial" panose="020B0604020202020204" pitchFamily="34" charset="0"/>
              </a:rPr>
              <a:t>In-Context Example</a:t>
            </a:r>
          </a:p>
          <a:p>
            <a:endParaRPr lang="zh-CN" altLang="en-US" dirty="0"/>
          </a:p>
        </p:txBody>
      </p:sp>
      <p:sp>
        <p:nvSpPr>
          <p:cNvPr id="4" name="灯片编号占位符 3"/>
          <p:cNvSpPr>
            <a:spLocks noGrp="1"/>
          </p:cNvSpPr>
          <p:nvPr>
            <p:ph type="sldNum" sz="quarter" idx="5"/>
          </p:nvPr>
        </p:nvSpPr>
        <p:spPr/>
        <p:txBody>
          <a:bodyPr/>
          <a:lstStyle/>
          <a:p>
            <a:fld id="{E90A896C-8D0E-B04D-A9C9-1CE68DE33085}" type="slidenum">
              <a:rPr lang="en-US" smtClean="0"/>
              <a:t>36</a:t>
            </a:fld>
            <a:endParaRPr lang="en-US"/>
          </a:p>
        </p:txBody>
      </p:sp>
    </p:spTree>
    <p:extLst>
      <p:ext uri="{BB962C8B-B14F-4D97-AF65-F5344CB8AC3E}">
        <p14:creationId xmlns:p14="http://schemas.microsoft.com/office/powerpoint/2010/main" val="414200241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90A896C-8D0E-B04D-A9C9-1CE68DE33085}" type="slidenum">
              <a:rPr lang="en-US" smtClean="0"/>
              <a:t>37</a:t>
            </a:fld>
            <a:endParaRPr lang="en-US"/>
          </a:p>
        </p:txBody>
      </p:sp>
    </p:spTree>
    <p:extLst>
      <p:ext uri="{BB962C8B-B14F-4D97-AF65-F5344CB8AC3E}">
        <p14:creationId xmlns:p14="http://schemas.microsoft.com/office/powerpoint/2010/main" val="13831691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a:defRPr/>
            </a:pPr>
            <a:fld id="{99A835D0-8F7F-D848-919E-ABF6C3BA945A}" type="slidenum">
              <a:rPr lang="zh-CN" altLang="en-US" smtClean="0"/>
              <a:pPr>
                <a:defRPr/>
              </a:pPr>
              <a:t>3</a:t>
            </a:fld>
            <a:endParaRPr lang="zh-CN" altLang="en-US"/>
          </a:p>
        </p:txBody>
      </p:sp>
    </p:spTree>
    <p:extLst>
      <p:ext uri="{BB962C8B-B14F-4D97-AF65-F5344CB8AC3E}">
        <p14:creationId xmlns:p14="http://schemas.microsoft.com/office/powerpoint/2010/main" val="392007437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数学推理：人工构造了</a:t>
            </a:r>
            <a:r>
              <a:rPr lang="en-US" altLang="zh-CN" dirty="0"/>
              <a:t>8</a:t>
            </a:r>
            <a:r>
              <a:rPr lang="zh-CN" altLang="en-US" dirty="0"/>
              <a:t>个带思维链的范例，在除</a:t>
            </a:r>
            <a:r>
              <a:rPr lang="en-US" altLang="zh-CN" dirty="0" err="1"/>
              <a:t>AquA</a:t>
            </a:r>
            <a:r>
              <a:rPr lang="zh-CN" altLang="en-US" dirty="0"/>
              <a:t>的所有数据集测试中使用这</a:t>
            </a:r>
            <a:r>
              <a:rPr lang="en-US" altLang="zh-CN" dirty="0"/>
              <a:t>8</a:t>
            </a:r>
            <a:r>
              <a:rPr lang="zh-CN" altLang="en-US" dirty="0"/>
              <a:t>个</a:t>
            </a:r>
            <a:r>
              <a:rPr lang="en-US" altLang="zh-CN" dirty="0"/>
              <a:t>examples</a:t>
            </a:r>
            <a:r>
              <a:rPr lang="zh-CN" altLang="en-US" dirty="0"/>
              <a:t>作为</a:t>
            </a:r>
            <a:r>
              <a:rPr lang="en-US" altLang="zh-CN" dirty="0"/>
              <a:t>prompt</a:t>
            </a:r>
          </a:p>
          <a:p>
            <a:endParaRPr lang="en-US" altLang="zh-CN" dirty="0"/>
          </a:p>
          <a:p>
            <a:endParaRPr lang="en-US" altLang="zh-CN"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b="0" dirty="0">
                <a:latin typeface="Arial" panose="020B0604020202020204" pitchFamily="34" charset="0"/>
                <a:ea typeface="黑体" panose="02010609060101010101" pitchFamily="49" charset="-122"/>
                <a:cs typeface="Arial" panose="020B0604020202020204" pitchFamily="34" charset="0"/>
              </a:rPr>
              <a:t>通过在少样本上下文学习中加入思维链，模型就能生成类似的思维链推理结果，而无需进行额外的训练</a:t>
            </a:r>
            <a:endParaRPr lang="en-US" altLang="zh-CN" b="0" dirty="0">
              <a:latin typeface="Arial" panose="020B0604020202020204" pitchFamily="34" charset="0"/>
              <a:ea typeface="黑体" panose="02010609060101010101" pitchFamily="49" charset="-122"/>
              <a:cs typeface="Arial" panose="020B0604020202020204" pitchFamily="34" charset="0"/>
            </a:endParaRPr>
          </a:p>
          <a:p>
            <a:endParaRPr lang="zh-CN" altLang="en-US" dirty="0"/>
          </a:p>
        </p:txBody>
      </p:sp>
      <p:sp>
        <p:nvSpPr>
          <p:cNvPr id="4" name="灯片编号占位符 3"/>
          <p:cNvSpPr>
            <a:spLocks noGrp="1"/>
          </p:cNvSpPr>
          <p:nvPr>
            <p:ph type="sldNum" sz="quarter" idx="5"/>
          </p:nvPr>
        </p:nvSpPr>
        <p:spPr/>
        <p:txBody>
          <a:bodyPr/>
          <a:lstStyle/>
          <a:p>
            <a:fld id="{E90A896C-8D0E-B04D-A9C9-1CE68DE33085}" type="slidenum">
              <a:rPr lang="en-US" smtClean="0"/>
              <a:t>38</a:t>
            </a:fld>
            <a:endParaRPr lang="en-US"/>
          </a:p>
        </p:txBody>
      </p:sp>
    </p:spTree>
    <p:extLst>
      <p:ext uri="{BB962C8B-B14F-4D97-AF65-F5344CB8AC3E}">
        <p14:creationId xmlns:p14="http://schemas.microsoft.com/office/powerpoint/2010/main" val="32199313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sz="1200" dirty="0">
                <a:latin typeface="黑体" panose="02010609060101010101" pitchFamily="49" charset="-122"/>
                <a:ea typeface="黑体" panose="02010609060101010101" pitchFamily="49" charset="-122"/>
                <a:cs typeface="Times New Roman" panose="02020603050405020304" pitchFamily="18" charset="0"/>
              </a:rPr>
              <a:t>避免了主动构造样例，提高了思维链的适用性</a:t>
            </a:r>
          </a:p>
          <a:p>
            <a:endParaRPr lang="zh-CN" altLang="en-US" dirty="0"/>
          </a:p>
        </p:txBody>
      </p:sp>
      <p:sp>
        <p:nvSpPr>
          <p:cNvPr id="4" name="灯片编号占位符 3"/>
          <p:cNvSpPr>
            <a:spLocks noGrp="1"/>
          </p:cNvSpPr>
          <p:nvPr>
            <p:ph type="sldNum" sz="quarter" idx="5"/>
          </p:nvPr>
        </p:nvSpPr>
        <p:spPr/>
        <p:txBody>
          <a:bodyPr/>
          <a:lstStyle/>
          <a:p>
            <a:fld id="{E90A896C-8D0E-B04D-A9C9-1CE68DE33085}" type="slidenum">
              <a:rPr lang="en-US" smtClean="0"/>
              <a:t>39</a:t>
            </a:fld>
            <a:endParaRPr lang="en-US"/>
          </a:p>
        </p:txBody>
      </p:sp>
    </p:spTree>
    <p:extLst>
      <p:ext uri="{BB962C8B-B14F-4D97-AF65-F5344CB8AC3E}">
        <p14:creationId xmlns:p14="http://schemas.microsoft.com/office/powerpoint/2010/main" val="334088027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数学推理：人工构造了</a:t>
            </a:r>
            <a:r>
              <a:rPr lang="en-US" altLang="zh-CN" dirty="0"/>
              <a:t>8</a:t>
            </a:r>
            <a:r>
              <a:rPr lang="zh-CN" altLang="en-US" dirty="0"/>
              <a:t>个带思维链的范例，在除</a:t>
            </a:r>
            <a:r>
              <a:rPr lang="en-US" altLang="zh-CN" dirty="0" err="1"/>
              <a:t>AquA</a:t>
            </a:r>
            <a:r>
              <a:rPr lang="zh-CN" altLang="en-US" dirty="0"/>
              <a:t>的所有数据集测试中使用这</a:t>
            </a:r>
            <a:r>
              <a:rPr lang="en-US" altLang="zh-CN" dirty="0"/>
              <a:t>8</a:t>
            </a:r>
            <a:r>
              <a:rPr lang="zh-CN" altLang="en-US" dirty="0"/>
              <a:t>个</a:t>
            </a:r>
            <a:r>
              <a:rPr lang="en-US" altLang="zh-CN" dirty="0"/>
              <a:t>examples</a:t>
            </a:r>
            <a:r>
              <a:rPr lang="zh-CN" altLang="en-US" dirty="0"/>
              <a:t>作为</a:t>
            </a:r>
            <a:r>
              <a:rPr lang="en-US" altLang="zh-CN" dirty="0"/>
              <a:t>prompt</a:t>
            </a:r>
          </a:p>
          <a:p>
            <a:endParaRPr lang="zh-CN" altLang="en-US" dirty="0"/>
          </a:p>
        </p:txBody>
      </p:sp>
      <p:sp>
        <p:nvSpPr>
          <p:cNvPr id="4" name="灯片编号占位符 3"/>
          <p:cNvSpPr>
            <a:spLocks noGrp="1"/>
          </p:cNvSpPr>
          <p:nvPr>
            <p:ph type="sldNum" sz="quarter" idx="5"/>
          </p:nvPr>
        </p:nvSpPr>
        <p:spPr/>
        <p:txBody>
          <a:bodyPr/>
          <a:lstStyle/>
          <a:p>
            <a:fld id="{E90A896C-8D0E-B04D-A9C9-1CE68DE33085}" type="slidenum">
              <a:rPr lang="en-US" smtClean="0"/>
              <a:t>40</a:t>
            </a:fld>
            <a:endParaRPr lang="en-US"/>
          </a:p>
        </p:txBody>
      </p:sp>
    </p:spTree>
    <p:extLst>
      <p:ext uri="{BB962C8B-B14F-4D97-AF65-F5344CB8AC3E}">
        <p14:creationId xmlns:p14="http://schemas.microsoft.com/office/powerpoint/2010/main" val="385655483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90A896C-8D0E-B04D-A9C9-1CE68DE33085}" type="slidenum">
              <a:rPr lang="en-US" smtClean="0"/>
              <a:t>41</a:t>
            </a:fld>
            <a:endParaRPr lang="en-US"/>
          </a:p>
        </p:txBody>
      </p:sp>
    </p:spTree>
    <p:extLst>
      <p:ext uri="{BB962C8B-B14F-4D97-AF65-F5344CB8AC3E}">
        <p14:creationId xmlns:p14="http://schemas.microsoft.com/office/powerpoint/2010/main" val="267998656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90A896C-8D0E-B04D-A9C9-1CE68DE33085}" type="slidenum">
              <a:rPr lang="en-US" smtClean="0"/>
              <a:t>42</a:t>
            </a:fld>
            <a:endParaRPr lang="en-US"/>
          </a:p>
        </p:txBody>
      </p:sp>
    </p:spTree>
    <p:extLst>
      <p:ext uri="{BB962C8B-B14F-4D97-AF65-F5344CB8AC3E}">
        <p14:creationId xmlns:p14="http://schemas.microsoft.com/office/powerpoint/2010/main" val="311446582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pPr>
              <a:defRPr/>
            </a:pPr>
            <a:fld id="{99A835D0-8F7F-D848-919E-ABF6C3BA945A}" type="slidenum">
              <a:rPr lang="zh-CN" altLang="en-US" smtClean="0"/>
              <a:pPr>
                <a:defRPr/>
              </a:pPr>
              <a:t>43</a:t>
            </a:fld>
            <a:endParaRPr lang="zh-CN" altLang="en-US"/>
          </a:p>
        </p:txBody>
      </p:sp>
    </p:spTree>
    <p:extLst>
      <p:ext uri="{BB962C8B-B14F-4D97-AF65-F5344CB8AC3E}">
        <p14:creationId xmlns:p14="http://schemas.microsoft.com/office/powerpoint/2010/main" val="33386803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90A896C-8D0E-B04D-A9C9-1CE68DE33085}" type="slidenum">
              <a:rPr lang="en-US" smtClean="0"/>
              <a:t>10</a:t>
            </a:fld>
            <a:endParaRPr lang="en-US"/>
          </a:p>
        </p:txBody>
      </p:sp>
    </p:spTree>
    <p:extLst>
      <p:ext uri="{BB962C8B-B14F-4D97-AF65-F5344CB8AC3E}">
        <p14:creationId xmlns:p14="http://schemas.microsoft.com/office/powerpoint/2010/main" val="30026581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90A896C-8D0E-B04D-A9C9-1CE68DE33085}" type="slidenum">
              <a:rPr lang="en-US" smtClean="0"/>
              <a:t>11</a:t>
            </a:fld>
            <a:endParaRPr lang="en-US"/>
          </a:p>
        </p:txBody>
      </p:sp>
    </p:spTree>
    <p:extLst>
      <p:ext uri="{BB962C8B-B14F-4D97-AF65-F5344CB8AC3E}">
        <p14:creationId xmlns:p14="http://schemas.microsoft.com/office/powerpoint/2010/main" val="33049050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90A896C-8D0E-B04D-A9C9-1CE68DE33085}" type="slidenum">
              <a:rPr lang="en-US" smtClean="0"/>
              <a:t>12</a:t>
            </a:fld>
            <a:endParaRPr lang="en-US"/>
          </a:p>
        </p:txBody>
      </p:sp>
    </p:spTree>
    <p:extLst>
      <p:ext uri="{BB962C8B-B14F-4D97-AF65-F5344CB8AC3E}">
        <p14:creationId xmlns:p14="http://schemas.microsoft.com/office/powerpoint/2010/main" val="33391839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90A896C-8D0E-B04D-A9C9-1CE68DE33085}" type="slidenum">
              <a:rPr lang="en-US" smtClean="0"/>
              <a:t>13</a:t>
            </a:fld>
            <a:endParaRPr lang="en-US"/>
          </a:p>
        </p:txBody>
      </p:sp>
    </p:spTree>
    <p:extLst>
      <p:ext uri="{BB962C8B-B14F-4D97-AF65-F5344CB8AC3E}">
        <p14:creationId xmlns:p14="http://schemas.microsoft.com/office/powerpoint/2010/main" val="2056005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90A896C-8D0E-B04D-A9C9-1CE68DE33085}" type="slidenum">
              <a:rPr lang="en-US" smtClean="0"/>
              <a:t>14</a:t>
            </a:fld>
            <a:endParaRPr lang="en-US"/>
          </a:p>
        </p:txBody>
      </p:sp>
    </p:spTree>
    <p:extLst>
      <p:ext uri="{BB962C8B-B14F-4D97-AF65-F5344CB8AC3E}">
        <p14:creationId xmlns:p14="http://schemas.microsoft.com/office/powerpoint/2010/main" val="36246993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90A896C-8D0E-B04D-A9C9-1CE68DE33085}" type="slidenum">
              <a:rPr lang="en-US" smtClean="0"/>
              <a:t>15</a:t>
            </a:fld>
            <a:endParaRPr lang="en-US"/>
          </a:p>
        </p:txBody>
      </p:sp>
    </p:spTree>
    <p:extLst>
      <p:ext uri="{BB962C8B-B14F-4D97-AF65-F5344CB8AC3E}">
        <p14:creationId xmlns:p14="http://schemas.microsoft.com/office/powerpoint/2010/main" val="99103710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9" name="Subtitle 2">
            <a:extLst>
              <a:ext uri="{FF2B5EF4-FFF2-40B4-BE49-F238E27FC236}">
                <a16:creationId xmlns:a16="http://schemas.microsoft.com/office/drawing/2014/main" id="{8E2E7F42-BA52-D445-9BF4-37EFABDBF3AE}"/>
              </a:ext>
            </a:extLst>
          </p:cNvPr>
          <p:cNvSpPr>
            <a:spLocks noGrp="1"/>
          </p:cNvSpPr>
          <p:nvPr>
            <p:ph type="subTitle" idx="1"/>
          </p:nvPr>
        </p:nvSpPr>
        <p:spPr>
          <a:xfrm>
            <a:off x="130208" y="258810"/>
            <a:ext cx="9647721" cy="423361"/>
          </a:xfrm>
          <a:prstGeom prst="rect">
            <a:avLst/>
          </a:prstGeom>
        </p:spPr>
        <p:txBody>
          <a:bodyPr>
            <a:normAutofit/>
          </a:bodyPr>
          <a:lstStyle>
            <a:lvl1pPr marL="0" indent="0" algn="l">
              <a:buNone/>
              <a:defRPr sz="1800">
                <a:solidFill>
                  <a:srgbClr val="0070C0"/>
                </a:solidFill>
                <a:latin typeface="DengXian" charset="-122"/>
                <a:ea typeface="DengXian" charset="-122"/>
                <a:cs typeface="DengXian" charset="-122"/>
              </a:defRPr>
            </a:lvl1pPr>
            <a:lvl2pPr marL="457167" indent="0" algn="ctr">
              <a:buNone/>
              <a:defRPr sz="2000"/>
            </a:lvl2pPr>
            <a:lvl3pPr marL="914332" indent="0" algn="ctr">
              <a:buNone/>
              <a:defRPr sz="1800"/>
            </a:lvl3pPr>
            <a:lvl4pPr marL="1371498" indent="0" algn="ctr">
              <a:buNone/>
              <a:defRPr sz="1600"/>
            </a:lvl4pPr>
            <a:lvl5pPr marL="1828664" indent="0" algn="ctr">
              <a:buNone/>
              <a:defRPr sz="1600"/>
            </a:lvl5pPr>
            <a:lvl6pPr marL="2285830" indent="0" algn="ctr">
              <a:buNone/>
              <a:defRPr sz="1600"/>
            </a:lvl6pPr>
            <a:lvl7pPr marL="2742994" indent="0" algn="ctr">
              <a:buNone/>
              <a:defRPr sz="1600"/>
            </a:lvl7pPr>
            <a:lvl8pPr marL="3200160" indent="0" algn="ctr">
              <a:buNone/>
              <a:defRPr sz="1600"/>
            </a:lvl8pPr>
            <a:lvl9pPr marL="3657327" indent="0" algn="ctr">
              <a:buNone/>
              <a:defRPr sz="1600"/>
            </a:lvl9pPr>
          </a:lstStyle>
          <a:p>
            <a:r>
              <a:rPr lang="zh-CN" altLang="en-US"/>
              <a:t>单击以编辑母版副标题样式</a:t>
            </a:r>
            <a:endParaRPr lang="en-US" dirty="0"/>
          </a:p>
        </p:txBody>
      </p:sp>
      <p:sp>
        <p:nvSpPr>
          <p:cNvPr id="10" name="Round Single Corner Rectangle 23">
            <a:extLst>
              <a:ext uri="{FF2B5EF4-FFF2-40B4-BE49-F238E27FC236}">
                <a16:creationId xmlns:a16="http://schemas.microsoft.com/office/drawing/2014/main" id="{7C6AEE32-B8C1-6A4C-A7FC-3D48434AA2F3}"/>
              </a:ext>
            </a:extLst>
          </p:cNvPr>
          <p:cNvSpPr/>
          <p:nvPr userDrawn="1"/>
        </p:nvSpPr>
        <p:spPr>
          <a:xfrm>
            <a:off x="0" y="2593976"/>
            <a:ext cx="3767667" cy="1179513"/>
          </a:xfrm>
          <a:prstGeom prst="round1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1" lang="zh-CN" altLang="en-US"/>
          </a:p>
        </p:txBody>
      </p:sp>
      <p:sp>
        <p:nvSpPr>
          <p:cNvPr id="11" name="Round Diagonal Corner Rectangle 22">
            <a:extLst>
              <a:ext uri="{FF2B5EF4-FFF2-40B4-BE49-F238E27FC236}">
                <a16:creationId xmlns:a16="http://schemas.microsoft.com/office/drawing/2014/main" id="{C0936AC5-2B1B-894B-A392-1EA67A527D82}"/>
              </a:ext>
            </a:extLst>
          </p:cNvPr>
          <p:cNvSpPr/>
          <p:nvPr userDrawn="1"/>
        </p:nvSpPr>
        <p:spPr>
          <a:xfrm>
            <a:off x="3767667" y="2593976"/>
            <a:ext cx="8424333" cy="1179513"/>
          </a:xfrm>
          <a:prstGeom prst="round2DiagRect">
            <a:avLst/>
          </a:prstGeom>
          <a:solidFill>
            <a:srgbClr val="0092D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1" lang="zh-CN" altLang="en-US" sz="3000" dirty="0">
              <a:solidFill>
                <a:schemeClr val="bg1"/>
              </a:solidFill>
            </a:endParaRPr>
          </a:p>
        </p:txBody>
      </p:sp>
      <p:sp>
        <p:nvSpPr>
          <p:cNvPr id="12" name="TextBox 24">
            <a:extLst>
              <a:ext uri="{FF2B5EF4-FFF2-40B4-BE49-F238E27FC236}">
                <a16:creationId xmlns:a16="http://schemas.microsoft.com/office/drawing/2014/main" id="{77FF3029-E46E-A842-8D55-920CA1C59219}"/>
              </a:ext>
            </a:extLst>
          </p:cNvPr>
          <p:cNvSpPr txBox="1"/>
          <p:nvPr userDrawn="1"/>
        </p:nvSpPr>
        <p:spPr>
          <a:xfrm>
            <a:off x="490190" y="2922122"/>
            <a:ext cx="2572678" cy="523220"/>
          </a:xfrm>
          <a:prstGeom prst="rect">
            <a:avLst/>
          </a:prstGeom>
          <a:noFill/>
        </p:spPr>
        <p:txBody>
          <a:bodyPr wrap="square">
            <a:spAutoFit/>
          </a:bodyPr>
          <a:lstStyle/>
          <a:p>
            <a:pPr algn="ctr" eaLnBrk="1" fontAlgn="auto" hangingPunct="1">
              <a:spcBef>
                <a:spcPts val="0"/>
              </a:spcBef>
              <a:spcAft>
                <a:spcPts val="0"/>
              </a:spcAft>
              <a:defRPr/>
            </a:pPr>
            <a:r>
              <a:rPr kumimoji="1" lang="zh-CN" altLang="en-US" sz="1800" b="1" dirty="0">
                <a:solidFill>
                  <a:srgbClr val="0070C0"/>
                </a:solidFill>
                <a:latin typeface="DengXian" charset="-122"/>
                <a:ea typeface="DengXian" charset="-122"/>
                <a:cs typeface="DengXian" charset="-122"/>
              </a:rPr>
              <a:t>复旦大学大数据学院</a:t>
            </a:r>
            <a:endParaRPr kumimoji="1" lang="en-US" altLang="zh-CN" sz="1800" b="1" dirty="0">
              <a:solidFill>
                <a:srgbClr val="0070C0"/>
              </a:solidFill>
              <a:latin typeface="DengXian" charset="-122"/>
              <a:ea typeface="DengXian" charset="-122"/>
              <a:cs typeface="DengXian" charset="-122"/>
            </a:endParaRPr>
          </a:p>
          <a:p>
            <a:pPr algn="ctr" eaLnBrk="1" fontAlgn="auto" hangingPunct="1">
              <a:spcBef>
                <a:spcPts val="0"/>
              </a:spcBef>
              <a:spcAft>
                <a:spcPts val="0"/>
              </a:spcAft>
              <a:defRPr/>
            </a:pPr>
            <a:r>
              <a:rPr kumimoji="1" lang="en-US" altLang="zh-CN" sz="1000" b="1" dirty="0">
                <a:solidFill>
                  <a:srgbClr val="0070C0"/>
                </a:solidFill>
                <a:latin typeface="DengXian" charset="-122"/>
                <a:ea typeface="DengXian" charset="-122"/>
                <a:cs typeface="DengXian" charset="-122"/>
              </a:rPr>
              <a:t>School</a:t>
            </a:r>
            <a:r>
              <a:rPr kumimoji="1" lang="zh-CN" altLang="en-US" sz="1000" b="1" dirty="0">
                <a:solidFill>
                  <a:srgbClr val="0070C0"/>
                </a:solidFill>
                <a:latin typeface="DengXian" charset="-122"/>
                <a:ea typeface="DengXian" charset="-122"/>
                <a:cs typeface="DengXian" charset="-122"/>
              </a:rPr>
              <a:t> </a:t>
            </a:r>
            <a:r>
              <a:rPr kumimoji="1" lang="en-US" altLang="zh-CN" sz="1000" b="1" dirty="0">
                <a:solidFill>
                  <a:srgbClr val="0070C0"/>
                </a:solidFill>
                <a:latin typeface="DengXian" charset="-122"/>
                <a:ea typeface="DengXian" charset="-122"/>
                <a:cs typeface="DengXian" charset="-122"/>
              </a:rPr>
              <a:t>of</a:t>
            </a:r>
            <a:r>
              <a:rPr kumimoji="1" lang="zh-CN" altLang="en-US" sz="1000" b="1" dirty="0">
                <a:solidFill>
                  <a:srgbClr val="0070C0"/>
                </a:solidFill>
                <a:latin typeface="DengXian" charset="-122"/>
                <a:ea typeface="DengXian" charset="-122"/>
                <a:cs typeface="DengXian" charset="-122"/>
              </a:rPr>
              <a:t> </a:t>
            </a:r>
            <a:r>
              <a:rPr kumimoji="1" lang="en-US" altLang="zh-CN" sz="1000" b="1" dirty="0">
                <a:solidFill>
                  <a:srgbClr val="0070C0"/>
                </a:solidFill>
                <a:latin typeface="DengXian" charset="-122"/>
                <a:ea typeface="DengXian" charset="-122"/>
                <a:cs typeface="DengXian" charset="-122"/>
              </a:rPr>
              <a:t>Data</a:t>
            </a:r>
            <a:r>
              <a:rPr kumimoji="1" lang="zh-CN" altLang="en-US" sz="1000" b="1" dirty="0">
                <a:solidFill>
                  <a:srgbClr val="0070C0"/>
                </a:solidFill>
                <a:latin typeface="DengXian" charset="-122"/>
                <a:ea typeface="DengXian" charset="-122"/>
                <a:cs typeface="DengXian" charset="-122"/>
              </a:rPr>
              <a:t> </a:t>
            </a:r>
            <a:r>
              <a:rPr kumimoji="1" lang="en-US" altLang="zh-CN" sz="1000" b="1" dirty="0">
                <a:solidFill>
                  <a:srgbClr val="0070C0"/>
                </a:solidFill>
                <a:latin typeface="DengXian" charset="-122"/>
                <a:ea typeface="DengXian" charset="-122"/>
                <a:cs typeface="DengXian" charset="-122"/>
              </a:rPr>
              <a:t>Science,</a:t>
            </a:r>
            <a:r>
              <a:rPr kumimoji="1" lang="zh-CN" altLang="en-US" sz="1000" b="1" dirty="0">
                <a:solidFill>
                  <a:srgbClr val="0070C0"/>
                </a:solidFill>
                <a:latin typeface="DengXian" charset="-122"/>
                <a:ea typeface="DengXian" charset="-122"/>
                <a:cs typeface="DengXian" charset="-122"/>
              </a:rPr>
              <a:t> </a:t>
            </a:r>
            <a:r>
              <a:rPr kumimoji="1" lang="en-US" altLang="zh-CN" sz="1000" b="1" dirty="0">
                <a:solidFill>
                  <a:srgbClr val="0070C0"/>
                </a:solidFill>
                <a:latin typeface="DengXian" charset="-122"/>
                <a:ea typeface="DengXian" charset="-122"/>
                <a:cs typeface="DengXian" charset="-122"/>
              </a:rPr>
              <a:t>Fudan</a:t>
            </a:r>
            <a:r>
              <a:rPr kumimoji="1" lang="zh-CN" altLang="en-US" sz="1000" b="1" dirty="0">
                <a:solidFill>
                  <a:srgbClr val="0070C0"/>
                </a:solidFill>
                <a:latin typeface="DengXian" charset="-122"/>
                <a:ea typeface="DengXian" charset="-122"/>
                <a:cs typeface="DengXian" charset="-122"/>
              </a:rPr>
              <a:t> </a:t>
            </a:r>
            <a:r>
              <a:rPr kumimoji="1" lang="en-US" altLang="zh-CN" sz="1000" b="1" dirty="0">
                <a:solidFill>
                  <a:srgbClr val="0070C0"/>
                </a:solidFill>
                <a:latin typeface="DengXian" charset="-122"/>
                <a:ea typeface="DengXian" charset="-122"/>
                <a:cs typeface="DengXian" charset="-122"/>
              </a:rPr>
              <a:t>University</a:t>
            </a:r>
            <a:endParaRPr kumimoji="1" lang="zh-CN" altLang="en-US" sz="1000" b="1" dirty="0">
              <a:solidFill>
                <a:srgbClr val="0070C0"/>
              </a:solidFill>
              <a:latin typeface="DengXian" charset="-122"/>
              <a:ea typeface="DengXian" charset="-122"/>
              <a:cs typeface="DengXian" charset="-122"/>
            </a:endParaRPr>
          </a:p>
        </p:txBody>
      </p:sp>
      <p:sp>
        <p:nvSpPr>
          <p:cNvPr id="13" name="Title 1">
            <a:extLst>
              <a:ext uri="{FF2B5EF4-FFF2-40B4-BE49-F238E27FC236}">
                <a16:creationId xmlns:a16="http://schemas.microsoft.com/office/drawing/2014/main" id="{099338C8-1DBF-0D4F-833A-BEAAE406F31E}"/>
              </a:ext>
            </a:extLst>
          </p:cNvPr>
          <p:cNvSpPr>
            <a:spLocks noGrp="1"/>
          </p:cNvSpPr>
          <p:nvPr>
            <p:ph type="ctrTitle"/>
          </p:nvPr>
        </p:nvSpPr>
        <p:spPr>
          <a:xfrm>
            <a:off x="3901441" y="2825325"/>
            <a:ext cx="8155092" cy="654473"/>
          </a:xfrm>
          <a:prstGeom prst="rect">
            <a:avLst/>
          </a:prstGeom>
        </p:spPr>
        <p:txBody>
          <a:bodyPr anchor="b">
            <a:noAutofit/>
          </a:bodyPr>
          <a:lstStyle>
            <a:lvl1pPr algn="ctr">
              <a:lnSpc>
                <a:spcPct val="110000"/>
              </a:lnSpc>
              <a:defRPr sz="3000" b="0" i="0">
                <a:solidFill>
                  <a:schemeClr val="bg1"/>
                </a:solidFill>
                <a:latin typeface="DengXian" charset="-122"/>
                <a:ea typeface="DengXian" charset="-122"/>
                <a:cs typeface="DengXian" charset="-122"/>
              </a:defRPr>
            </a:lvl1pPr>
          </a:lstStyle>
          <a:p>
            <a:r>
              <a:rPr lang="zh-CN" altLang="en-US"/>
              <a:t>单击此处编辑母版标题样式</a:t>
            </a:r>
            <a:endParaRPr lang="en-US" dirty="0"/>
          </a:p>
        </p:txBody>
      </p:sp>
      <p:pic>
        <p:nvPicPr>
          <p:cNvPr id="14" name="Picture 13" descr="Logo, icon&#10;&#10;Description automatically generated">
            <a:extLst>
              <a:ext uri="{FF2B5EF4-FFF2-40B4-BE49-F238E27FC236}">
                <a16:creationId xmlns:a16="http://schemas.microsoft.com/office/drawing/2014/main" id="{348FD2F3-4917-634B-8164-EDDCEBBCED1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12000" y="18076"/>
            <a:ext cx="1080000" cy="1080000"/>
          </a:xfrm>
          <a:prstGeom prst="rect">
            <a:avLst/>
          </a:prstGeom>
        </p:spPr>
      </p:pic>
      <p:pic>
        <p:nvPicPr>
          <p:cNvPr id="18" name="Picture 4" descr="C:\Users\Administrator\Desktop\元素\复旦ppt921-19.png">
            <a:extLst>
              <a:ext uri="{FF2B5EF4-FFF2-40B4-BE49-F238E27FC236}">
                <a16:creationId xmlns:a16="http://schemas.microsoft.com/office/drawing/2014/main" id="{E5DED13B-4212-6A4C-A678-626DB88CD882}"/>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24884" y="487368"/>
            <a:ext cx="9901768" cy="395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096477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5" name="Rectangle 6"/>
          <p:cNvSpPr/>
          <p:nvPr userDrawn="1"/>
        </p:nvSpPr>
        <p:spPr>
          <a:xfrm>
            <a:off x="8229603" y="4746625"/>
            <a:ext cx="3960284" cy="1004888"/>
          </a:xfrm>
          <a:prstGeom prst="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1" lang="zh-CN" altLang="en-US" sz="1351"/>
          </a:p>
        </p:txBody>
      </p:sp>
      <p:pic>
        <p:nvPicPr>
          <p:cNvPr id="6" name="Picture 2" descr="C:\Users\Administrator\Desktop\元素\复旦ppt921-11.png"/>
          <p:cNvPicPr>
            <a:picLocks noChangeAspect="1" noChangeArrowheads="1"/>
          </p:cNvPicPr>
          <p:nvPr userDrawn="1"/>
        </p:nvPicPr>
        <p:blipFill>
          <a:blip r:embed="rId2">
            <a:extLst>
              <a:ext uri="{28A0092B-C50C-407E-A947-70E740481C1C}">
                <a14:useLocalDpi xmlns:a14="http://schemas.microsoft.com/office/drawing/2010/main" val="0"/>
              </a:ext>
            </a:extLst>
          </a:blip>
          <a:srcRect l="4500" t="18172" b="12833"/>
          <a:stretch>
            <a:fillRect/>
          </a:stretch>
        </p:blipFill>
        <p:spPr bwMode="auto">
          <a:xfrm>
            <a:off x="8229601" y="4864100"/>
            <a:ext cx="3981451" cy="75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2" descr="C:\Users\Administrator\Desktop\元素\复旦ppt921-11.png"/>
          <p:cNvPicPr>
            <a:picLocks noChangeAspect="1" noChangeArrowheads="1"/>
          </p:cNvPicPr>
          <p:nvPr userDrawn="1"/>
        </p:nvPicPr>
        <p:blipFill>
          <a:blip r:embed="rId2">
            <a:extLst>
              <a:ext uri="{28A0092B-C50C-407E-A947-70E740481C1C}">
                <a14:useLocalDpi xmlns:a14="http://schemas.microsoft.com/office/drawing/2010/main" val="0"/>
              </a:ext>
            </a:extLst>
          </a:blip>
          <a:srcRect l="4463" t="18387" b="13615"/>
          <a:stretch>
            <a:fillRect/>
          </a:stretch>
        </p:blipFill>
        <p:spPr bwMode="auto">
          <a:xfrm>
            <a:off x="960967" y="2381250"/>
            <a:ext cx="10439400" cy="984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6" descr="C:\Users\Administrator\Desktop\元素\复旦ppt921-19.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24884" y="487368"/>
            <a:ext cx="9901768" cy="395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9"/>
          <p:cNvSpPr txBox="1"/>
          <p:nvPr userDrawn="1"/>
        </p:nvSpPr>
        <p:spPr>
          <a:xfrm>
            <a:off x="8375651" y="5024438"/>
            <a:ext cx="2349500" cy="400366"/>
          </a:xfrm>
          <a:prstGeom prst="rect">
            <a:avLst/>
          </a:prstGeom>
          <a:noFill/>
        </p:spPr>
        <p:txBody>
          <a:bodyPr>
            <a:spAutoFit/>
          </a:bodyPr>
          <a:lstStyle/>
          <a:p>
            <a:pPr algn="ctr" eaLnBrk="1" fontAlgn="auto" hangingPunct="1">
              <a:spcBef>
                <a:spcPts val="0"/>
              </a:spcBef>
              <a:spcAft>
                <a:spcPts val="0"/>
              </a:spcAft>
              <a:defRPr/>
            </a:pPr>
            <a:r>
              <a:rPr kumimoji="1" lang="zh-CN" altLang="en-US" sz="1351" b="1" dirty="0">
                <a:solidFill>
                  <a:srgbClr val="0070C0"/>
                </a:solidFill>
                <a:latin typeface="DengXian" charset="-122"/>
                <a:ea typeface="DengXian" charset="-122"/>
                <a:cs typeface="DengXian" charset="-122"/>
              </a:rPr>
              <a:t>复旦大学大数据学院</a:t>
            </a:r>
            <a:endParaRPr kumimoji="1" lang="en-US" altLang="zh-CN" sz="1351" b="1" dirty="0">
              <a:solidFill>
                <a:srgbClr val="0070C0"/>
              </a:solidFill>
              <a:latin typeface="DengXian" charset="-122"/>
              <a:ea typeface="DengXian" charset="-122"/>
              <a:cs typeface="DengXian" charset="-122"/>
            </a:endParaRPr>
          </a:p>
          <a:p>
            <a:pPr algn="ctr" eaLnBrk="1" fontAlgn="auto" hangingPunct="1">
              <a:spcBef>
                <a:spcPts val="0"/>
              </a:spcBef>
              <a:spcAft>
                <a:spcPts val="0"/>
              </a:spcAft>
              <a:defRPr/>
            </a:pPr>
            <a:r>
              <a:rPr kumimoji="1" lang="en-US" altLang="zh-CN" sz="651" b="1" dirty="0">
                <a:solidFill>
                  <a:srgbClr val="0070C0"/>
                </a:solidFill>
                <a:latin typeface="DengXian" charset="-122"/>
                <a:ea typeface="DengXian" charset="-122"/>
                <a:cs typeface="DengXian" charset="-122"/>
              </a:rPr>
              <a:t>School</a:t>
            </a:r>
            <a:r>
              <a:rPr kumimoji="1" lang="zh-CN" altLang="en-US" sz="651" b="1" dirty="0">
                <a:solidFill>
                  <a:srgbClr val="0070C0"/>
                </a:solidFill>
                <a:latin typeface="DengXian" charset="-122"/>
                <a:ea typeface="DengXian" charset="-122"/>
                <a:cs typeface="DengXian" charset="-122"/>
              </a:rPr>
              <a:t> </a:t>
            </a:r>
            <a:r>
              <a:rPr kumimoji="1" lang="en-US" altLang="zh-CN" sz="651" b="1" dirty="0">
                <a:solidFill>
                  <a:srgbClr val="0070C0"/>
                </a:solidFill>
                <a:latin typeface="DengXian" charset="-122"/>
                <a:ea typeface="DengXian" charset="-122"/>
                <a:cs typeface="DengXian" charset="-122"/>
              </a:rPr>
              <a:t>of</a:t>
            </a:r>
            <a:r>
              <a:rPr kumimoji="1" lang="zh-CN" altLang="en-US" sz="651" b="1" dirty="0">
                <a:solidFill>
                  <a:srgbClr val="0070C0"/>
                </a:solidFill>
                <a:latin typeface="DengXian" charset="-122"/>
                <a:ea typeface="DengXian" charset="-122"/>
                <a:cs typeface="DengXian" charset="-122"/>
              </a:rPr>
              <a:t> </a:t>
            </a:r>
            <a:r>
              <a:rPr kumimoji="1" lang="en-US" altLang="zh-CN" sz="651" b="1" dirty="0">
                <a:solidFill>
                  <a:srgbClr val="0070C0"/>
                </a:solidFill>
                <a:latin typeface="DengXian" charset="-122"/>
                <a:ea typeface="DengXian" charset="-122"/>
                <a:cs typeface="DengXian" charset="-122"/>
              </a:rPr>
              <a:t>Data</a:t>
            </a:r>
            <a:r>
              <a:rPr kumimoji="1" lang="zh-CN" altLang="en-US" sz="651" b="1" dirty="0">
                <a:solidFill>
                  <a:srgbClr val="0070C0"/>
                </a:solidFill>
                <a:latin typeface="DengXian" charset="-122"/>
                <a:ea typeface="DengXian" charset="-122"/>
                <a:cs typeface="DengXian" charset="-122"/>
              </a:rPr>
              <a:t> </a:t>
            </a:r>
            <a:r>
              <a:rPr kumimoji="1" lang="en-US" altLang="zh-CN" sz="651" b="1" dirty="0">
                <a:solidFill>
                  <a:srgbClr val="0070C0"/>
                </a:solidFill>
                <a:latin typeface="DengXian" charset="-122"/>
                <a:ea typeface="DengXian" charset="-122"/>
                <a:cs typeface="DengXian" charset="-122"/>
              </a:rPr>
              <a:t>Science,</a:t>
            </a:r>
            <a:r>
              <a:rPr kumimoji="1" lang="zh-CN" altLang="en-US" sz="651" b="1" dirty="0">
                <a:solidFill>
                  <a:srgbClr val="0070C0"/>
                </a:solidFill>
                <a:latin typeface="DengXian" charset="-122"/>
                <a:ea typeface="DengXian" charset="-122"/>
                <a:cs typeface="DengXian" charset="-122"/>
              </a:rPr>
              <a:t> </a:t>
            </a:r>
            <a:r>
              <a:rPr kumimoji="1" lang="en-US" altLang="zh-CN" sz="651" b="1" dirty="0">
                <a:solidFill>
                  <a:srgbClr val="0070C0"/>
                </a:solidFill>
                <a:latin typeface="DengXian" charset="-122"/>
                <a:ea typeface="DengXian" charset="-122"/>
                <a:cs typeface="DengXian" charset="-122"/>
              </a:rPr>
              <a:t>Fudan</a:t>
            </a:r>
            <a:r>
              <a:rPr kumimoji="1" lang="zh-CN" altLang="en-US" sz="651" b="1" dirty="0">
                <a:solidFill>
                  <a:srgbClr val="0070C0"/>
                </a:solidFill>
                <a:latin typeface="DengXian" charset="-122"/>
                <a:ea typeface="DengXian" charset="-122"/>
                <a:cs typeface="DengXian" charset="-122"/>
              </a:rPr>
              <a:t> </a:t>
            </a:r>
            <a:r>
              <a:rPr kumimoji="1" lang="en-US" altLang="zh-CN" sz="651" b="1" dirty="0">
                <a:solidFill>
                  <a:srgbClr val="0070C0"/>
                </a:solidFill>
                <a:latin typeface="DengXian" charset="-122"/>
                <a:ea typeface="DengXian" charset="-122"/>
                <a:cs typeface="DengXian" charset="-122"/>
              </a:rPr>
              <a:t>University</a:t>
            </a:r>
            <a:endParaRPr kumimoji="1" lang="zh-CN" altLang="en-US" sz="651" b="1" dirty="0">
              <a:solidFill>
                <a:srgbClr val="0070C0"/>
              </a:solidFill>
              <a:latin typeface="DengXian" charset="-122"/>
              <a:ea typeface="DengXian" charset="-122"/>
              <a:cs typeface="DengXian" charset="-122"/>
            </a:endParaRPr>
          </a:p>
        </p:txBody>
      </p:sp>
      <p:sp>
        <p:nvSpPr>
          <p:cNvPr id="15" name="Title 1"/>
          <p:cNvSpPr>
            <a:spLocks noGrp="1"/>
          </p:cNvSpPr>
          <p:nvPr>
            <p:ph type="ctrTitle"/>
          </p:nvPr>
        </p:nvSpPr>
        <p:spPr>
          <a:xfrm>
            <a:off x="961430" y="2506384"/>
            <a:ext cx="10438673" cy="740216"/>
          </a:xfrm>
          <a:prstGeom prst="rect">
            <a:avLst/>
          </a:prstGeom>
        </p:spPr>
        <p:txBody>
          <a:bodyPr anchor="b">
            <a:noAutofit/>
          </a:bodyPr>
          <a:lstStyle>
            <a:lvl1pPr algn="ctr">
              <a:lnSpc>
                <a:spcPct val="110000"/>
              </a:lnSpc>
              <a:defRPr sz="4000" b="0" i="0">
                <a:solidFill>
                  <a:srgbClr val="0070C0"/>
                </a:solidFill>
                <a:latin typeface="DengXian" charset="-122"/>
                <a:ea typeface="DengXian" charset="-122"/>
                <a:cs typeface="DengXian" charset="-122"/>
              </a:defRPr>
            </a:lvl1pPr>
          </a:lstStyle>
          <a:p>
            <a:r>
              <a:rPr lang="zh-CN" altLang="en-US"/>
              <a:t>单击此处编辑母版标题样式</a:t>
            </a:r>
            <a:endParaRPr lang="en-US" dirty="0"/>
          </a:p>
        </p:txBody>
      </p:sp>
      <p:sp>
        <p:nvSpPr>
          <p:cNvPr id="22" name="文本占位符 2"/>
          <p:cNvSpPr>
            <a:spLocks noGrp="1"/>
          </p:cNvSpPr>
          <p:nvPr>
            <p:ph type="body" idx="10"/>
          </p:nvPr>
        </p:nvSpPr>
        <p:spPr>
          <a:xfrm>
            <a:off x="10743957" y="5015784"/>
            <a:ext cx="1343856" cy="414810"/>
          </a:xfrm>
          <a:prstGeom prst="rect">
            <a:avLst/>
          </a:prstGeom>
        </p:spPr>
        <p:txBody>
          <a:bodyPr anchor="ctr"/>
          <a:lstStyle>
            <a:lvl1pPr marL="0" indent="0" algn="ctr">
              <a:buNone/>
              <a:defRPr sz="2100">
                <a:solidFill>
                  <a:schemeClr val="bg1">
                    <a:lumMod val="85000"/>
                  </a:schemeClr>
                </a:solidFill>
                <a:latin typeface="DengXian" charset="-122"/>
                <a:ea typeface="DengXian" charset="-122"/>
                <a:cs typeface="DengXian" charset="-122"/>
              </a:defRPr>
            </a:lvl1pPr>
            <a:lvl2pPr marL="457189" indent="0">
              <a:buNone/>
              <a:defRPr sz="1800"/>
            </a:lvl2pPr>
            <a:lvl3pPr marL="914377" indent="0">
              <a:buNone/>
              <a:defRPr sz="1600"/>
            </a:lvl3pPr>
            <a:lvl4pPr marL="1371566" indent="0">
              <a:buNone/>
              <a:defRPr sz="1400"/>
            </a:lvl4pPr>
            <a:lvl5pPr marL="1828754" indent="0">
              <a:buNone/>
              <a:defRPr sz="1400"/>
            </a:lvl5pPr>
            <a:lvl6pPr marL="2285943" indent="0">
              <a:buNone/>
              <a:defRPr sz="1400"/>
            </a:lvl6pPr>
            <a:lvl7pPr marL="2743131" indent="0">
              <a:buNone/>
              <a:defRPr sz="1400"/>
            </a:lvl7pPr>
            <a:lvl8pPr marL="3200320" indent="0">
              <a:buNone/>
              <a:defRPr sz="1400"/>
            </a:lvl8pPr>
            <a:lvl9pPr marL="3657509" indent="0">
              <a:buNone/>
              <a:defRPr sz="1400"/>
            </a:lvl9pPr>
          </a:lstStyle>
          <a:p>
            <a:pPr lvl="0"/>
            <a:r>
              <a:rPr lang="zh-CN" altLang="en-US"/>
              <a:t>编辑母版文本样式</a:t>
            </a:r>
          </a:p>
        </p:txBody>
      </p:sp>
      <p:sp>
        <p:nvSpPr>
          <p:cNvPr id="25" name="Subtitle 2"/>
          <p:cNvSpPr>
            <a:spLocks noGrp="1"/>
          </p:cNvSpPr>
          <p:nvPr>
            <p:ph type="subTitle" idx="1"/>
          </p:nvPr>
        </p:nvSpPr>
        <p:spPr>
          <a:xfrm>
            <a:off x="130208" y="258810"/>
            <a:ext cx="9647721" cy="423361"/>
          </a:xfrm>
          <a:prstGeom prst="rect">
            <a:avLst/>
          </a:prstGeom>
        </p:spPr>
        <p:txBody>
          <a:bodyPr>
            <a:normAutofit/>
          </a:bodyPr>
          <a:lstStyle>
            <a:lvl1pPr marL="0" indent="0" algn="l">
              <a:buNone/>
              <a:defRPr sz="1800">
                <a:solidFill>
                  <a:srgbClr val="0070C0"/>
                </a:solidFill>
                <a:latin typeface="DengXian" charset="-122"/>
                <a:ea typeface="DengXian" charset="-122"/>
                <a:cs typeface="DengXian" charset="-122"/>
              </a:defRPr>
            </a:lvl1pPr>
            <a:lvl2pPr marL="457167" indent="0" algn="ctr">
              <a:buNone/>
              <a:defRPr sz="2000"/>
            </a:lvl2pPr>
            <a:lvl3pPr marL="914332" indent="0" algn="ctr">
              <a:buNone/>
              <a:defRPr sz="1800"/>
            </a:lvl3pPr>
            <a:lvl4pPr marL="1371498" indent="0" algn="ctr">
              <a:buNone/>
              <a:defRPr sz="1600"/>
            </a:lvl4pPr>
            <a:lvl5pPr marL="1828664" indent="0" algn="ctr">
              <a:buNone/>
              <a:defRPr sz="1600"/>
            </a:lvl5pPr>
            <a:lvl6pPr marL="2285830" indent="0" algn="ctr">
              <a:buNone/>
              <a:defRPr sz="1600"/>
            </a:lvl6pPr>
            <a:lvl7pPr marL="2742994" indent="0" algn="ctr">
              <a:buNone/>
              <a:defRPr sz="1600"/>
            </a:lvl7pPr>
            <a:lvl8pPr marL="3200160" indent="0" algn="ctr">
              <a:buNone/>
              <a:defRPr sz="1600"/>
            </a:lvl8pPr>
            <a:lvl9pPr marL="3657327" indent="0" algn="ctr">
              <a:buNone/>
              <a:defRPr sz="1600"/>
            </a:lvl9pPr>
          </a:lstStyle>
          <a:p>
            <a:r>
              <a:rPr lang="zh-CN" altLang="en-US"/>
              <a:t>单击以编辑母版副标题样式</a:t>
            </a:r>
            <a:endParaRPr lang="en-US" dirty="0"/>
          </a:p>
        </p:txBody>
      </p:sp>
    </p:spTree>
    <p:extLst>
      <p:ext uri="{BB962C8B-B14F-4D97-AF65-F5344CB8AC3E}">
        <p14:creationId xmlns:p14="http://schemas.microsoft.com/office/powerpoint/2010/main" val="5273712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pic>
        <p:nvPicPr>
          <p:cNvPr id="2" name="Picture 2"/>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584" y="1808168"/>
            <a:ext cx="2178051" cy="5045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矩形 5"/>
          <p:cNvSpPr>
            <a:spLocks noChangeArrowheads="1"/>
          </p:cNvSpPr>
          <p:nvPr userDrawn="1"/>
        </p:nvSpPr>
        <p:spPr bwMode="auto">
          <a:xfrm>
            <a:off x="-10584" y="0"/>
            <a:ext cx="2178051" cy="6858000"/>
          </a:xfrm>
          <a:prstGeom prst="rect">
            <a:avLst/>
          </a:prstGeom>
          <a:solidFill>
            <a:srgbClr val="0092DC">
              <a:alpha val="80000"/>
            </a:srgbClr>
          </a:solidFill>
          <a:ln>
            <a:noFill/>
          </a:ln>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r" eaLnBrk="1" fontAlgn="auto" hangingPunct="1">
              <a:spcBef>
                <a:spcPts val="0"/>
              </a:spcBef>
              <a:spcAft>
                <a:spcPts val="0"/>
              </a:spcAft>
              <a:defRPr/>
            </a:pPr>
            <a:endParaRPr lang="zh-CN" altLang="en-US" sz="4000">
              <a:solidFill>
                <a:srgbClr val="FFFFFF"/>
              </a:solidFill>
              <a:latin typeface="DengXian" charset="-122"/>
              <a:ea typeface="DengXian" charset="-122"/>
              <a:cs typeface="DengXian" charset="-122"/>
            </a:endParaRPr>
          </a:p>
        </p:txBody>
      </p:sp>
      <p:grpSp>
        <p:nvGrpSpPr>
          <p:cNvPr id="4" name="组合 2"/>
          <p:cNvGrpSpPr>
            <a:grpSpLocks/>
          </p:cNvGrpSpPr>
          <p:nvPr userDrawn="1"/>
        </p:nvGrpSpPr>
        <p:grpSpPr bwMode="auto">
          <a:xfrm>
            <a:off x="1606551" y="2087568"/>
            <a:ext cx="1104900" cy="828675"/>
            <a:chOff x="0" y="0"/>
            <a:chExt cx="828000" cy="828000"/>
          </a:xfrm>
        </p:grpSpPr>
        <p:sp>
          <p:nvSpPr>
            <p:cNvPr id="5" name="椭圆 8"/>
            <p:cNvSpPr>
              <a:spLocks noChangeAspect="1"/>
            </p:cNvSpPr>
            <p:nvPr/>
          </p:nvSpPr>
          <p:spPr bwMode="auto">
            <a:xfrm>
              <a:off x="0" y="0"/>
              <a:ext cx="828000" cy="828000"/>
            </a:xfrm>
            <a:prstGeom prst="ellipse">
              <a:avLst/>
            </a:prstGeom>
            <a:solidFill>
              <a:schemeClr val="bg1"/>
            </a:solidFill>
            <a:ln w="38100" cmpd="sng">
              <a:solidFill>
                <a:schemeClr val="accent1"/>
              </a:solidFill>
              <a:round/>
              <a:headEnd/>
              <a:tailEnd/>
            </a:ln>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fontAlgn="auto" hangingPunct="1">
                <a:spcBef>
                  <a:spcPts val="0"/>
                </a:spcBef>
                <a:spcAft>
                  <a:spcPts val="0"/>
                </a:spcAft>
                <a:defRPr/>
              </a:pPr>
              <a:endParaRPr lang="zh-CN" altLang="en-US">
                <a:solidFill>
                  <a:srgbClr val="0070C0"/>
                </a:solidFill>
                <a:latin typeface="DengXian" charset="-122"/>
                <a:ea typeface="DengXian" charset="-122"/>
                <a:cs typeface="DengXian" charset="-122"/>
              </a:endParaRPr>
            </a:p>
          </p:txBody>
        </p:sp>
        <p:sp>
          <p:nvSpPr>
            <p:cNvPr id="6" name="文本框 12"/>
            <p:cNvSpPr txBox="1">
              <a:spLocks noChangeArrowheads="1"/>
            </p:cNvSpPr>
            <p:nvPr/>
          </p:nvSpPr>
          <p:spPr bwMode="auto">
            <a:xfrm>
              <a:off x="77724" y="157034"/>
              <a:ext cx="672552" cy="5227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fontAlgn="auto" hangingPunct="1">
                <a:spcBef>
                  <a:spcPts val="0"/>
                </a:spcBef>
                <a:spcAft>
                  <a:spcPts val="0"/>
                </a:spcAft>
                <a:defRPr/>
              </a:pPr>
              <a:r>
                <a:rPr lang="en-US" altLang="zh-CN" sz="2800" dirty="0">
                  <a:solidFill>
                    <a:srgbClr val="0070C0"/>
                  </a:solidFill>
                  <a:latin typeface="DengXian" charset="-122"/>
                  <a:ea typeface="DengXian" charset="-122"/>
                  <a:cs typeface="DengXian" charset="-122"/>
                </a:rPr>
                <a:t>2</a:t>
              </a:r>
              <a:endParaRPr lang="zh-CN" altLang="en-US" sz="2800" dirty="0">
                <a:solidFill>
                  <a:srgbClr val="0070C0"/>
                </a:solidFill>
                <a:latin typeface="DengXian" charset="-122"/>
                <a:ea typeface="DengXian" charset="-122"/>
                <a:cs typeface="DengXian" charset="-122"/>
              </a:endParaRPr>
            </a:p>
          </p:txBody>
        </p:sp>
      </p:grpSp>
      <p:grpSp>
        <p:nvGrpSpPr>
          <p:cNvPr id="7" name="组合 2"/>
          <p:cNvGrpSpPr>
            <a:grpSpLocks/>
          </p:cNvGrpSpPr>
          <p:nvPr userDrawn="1"/>
        </p:nvGrpSpPr>
        <p:grpSpPr bwMode="auto">
          <a:xfrm>
            <a:off x="1608667" y="3198818"/>
            <a:ext cx="1104900" cy="828675"/>
            <a:chOff x="0" y="0"/>
            <a:chExt cx="828000" cy="828000"/>
          </a:xfrm>
        </p:grpSpPr>
        <p:sp>
          <p:nvSpPr>
            <p:cNvPr id="8" name="椭圆 8"/>
            <p:cNvSpPr>
              <a:spLocks noChangeAspect="1"/>
            </p:cNvSpPr>
            <p:nvPr/>
          </p:nvSpPr>
          <p:spPr bwMode="auto">
            <a:xfrm>
              <a:off x="0" y="0"/>
              <a:ext cx="828000" cy="828000"/>
            </a:xfrm>
            <a:prstGeom prst="ellipse">
              <a:avLst/>
            </a:prstGeom>
            <a:solidFill>
              <a:schemeClr val="bg1"/>
            </a:solidFill>
            <a:ln w="38100" cmpd="sng">
              <a:solidFill>
                <a:schemeClr val="accent1"/>
              </a:solidFill>
              <a:round/>
              <a:headEnd/>
              <a:tailEnd/>
            </a:ln>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fontAlgn="auto" hangingPunct="1">
                <a:spcBef>
                  <a:spcPts val="0"/>
                </a:spcBef>
                <a:spcAft>
                  <a:spcPts val="0"/>
                </a:spcAft>
                <a:defRPr/>
              </a:pPr>
              <a:endParaRPr lang="zh-CN" altLang="en-US">
                <a:solidFill>
                  <a:srgbClr val="0070C0"/>
                </a:solidFill>
                <a:latin typeface="DengXian" charset="-122"/>
                <a:ea typeface="DengXian" charset="-122"/>
                <a:cs typeface="DengXian" charset="-122"/>
              </a:endParaRPr>
            </a:p>
          </p:txBody>
        </p:sp>
        <p:sp>
          <p:nvSpPr>
            <p:cNvPr id="9" name="文本框 12"/>
            <p:cNvSpPr txBox="1">
              <a:spLocks noChangeArrowheads="1"/>
            </p:cNvSpPr>
            <p:nvPr/>
          </p:nvSpPr>
          <p:spPr bwMode="auto">
            <a:xfrm>
              <a:off x="77725" y="157034"/>
              <a:ext cx="672552" cy="5227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lgn="ctr">
                <a:defRPr sz="2800">
                  <a:solidFill>
                    <a:srgbClr val="0070C0"/>
                  </a:solidFill>
                  <a:latin typeface="微软雅黑" panose="020B0503020204020204" pitchFamily="34" charset="-122"/>
                  <a:ea typeface="微软雅黑" panose="020B0503020204020204" pitchFamily="34"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9pPr>
            </a:lstStyle>
            <a:p>
              <a:pPr eaLnBrk="1" fontAlgn="auto" hangingPunct="1">
                <a:spcBef>
                  <a:spcPts val="0"/>
                </a:spcBef>
                <a:spcAft>
                  <a:spcPts val="0"/>
                </a:spcAft>
                <a:defRPr/>
              </a:pPr>
              <a:r>
                <a:rPr lang="en-US" altLang="zh-CN" sz="2800" dirty="0">
                  <a:latin typeface="DengXian" charset="-122"/>
                  <a:ea typeface="DengXian" charset="-122"/>
                  <a:cs typeface="DengXian" charset="-122"/>
                </a:rPr>
                <a:t>3</a:t>
              </a:r>
              <a:endParaRPr lang="zh-CN" altLang="en-US" sz="2800" dirty="0">
                <a:latin typeface="DengXian" charset="-122"/>
                <a:ea typeface="DengXian" charset="-122"/>
                <a:cs typeface="DengXian" charset="-122"/>
              </a:endParaRPr>
            </a:p>
          </p:txBody>
        </p:sp>
      </p:grpSp>
      <p:grpSp>
        <p:nvGrpSpPr>
          <p:cNvPr id="10" name="组合 2"/>
          <p:cNvGrpSpPr>
            <a:grpSpLocks/>
          </p:cNvGrpSpPr>
          <p:nvPr userDrawn="1"/>
        </p:nvGrpSpPr>
        <p:grpSpPr bwMode="auto">
          <a:xfrm>
            <a:off x="1610787" y="4311655"/>
            <a:ext cx="1104900" cy="828675"/>
            <a:chOff x="0" y="0"/>
            <a:chExt cx="828000" cy="828000"/>
          </a:xfrm>
        </p:grpSpPr>
        <p:sp>
          <p:nvSpPr>
            <p:cNvPr id="11" name="椭圆 8"/>
            <p:cNvSpPr>
              <a:spLocks noChangeAspect="1"/>
            </p:cNvSpPr>
            <p:nvPr/>
          </p:nvSpPr>
          <p:spPr bwMode="auto">
            <a:xfrm>
              <a:off x="0" y="0"/>
              <a:ext cx="828000" cy="828000"/>
            </a:xfrm>
            <a:prstGeom prst="ellipse">
              <a:avLst/>
            </a:prstGeom>
            <a:solidFill>
              <a:schemeClr val="bg1"/>
            </a:solidFill>
            <a:ln w="38100" cmpd="sng">
              <a:solidFill>
                <a:schemeClr val="accent1"/>
              </a:solidFill>
              <a:round/>
              <a:headEnd/>
              <a:tailEnd/>
            </a:ln>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fontAlgn="auto" hangingPunct="1">
                <a:spcBef>
                  <a:spcPts val="0"/>
                </a:spcBef>
                <a:spcAft>
                  <a:spcPts val="0"/>
                </a:spcAft>
                <a:defRPr/>
              </a:pPr>
              <a:endParaRPr lang="zh-CN" altLang="en-US">
                <a:solidFill>
                  <a:srgbClr val="0070C0"/>
                </a:solidFill>
                <a:latin typeface="DengXian" charset="-122"/>
                <a:ea typeface="DengXian" charset="-122"/>
                <a:cs typeface="DengXian" charset="-122"/>
              </a:endParaRPr>
            </a:p>
          </p:txBody>
        </p:sp>
        <p:sp>
          <p:nvSpPr>
            <p:cNvPr id="12" name="文本框 12"/>
            <p:cNvSpPr txBox="1">
              <a:spLocks noChangeArrowheads="1"/>
            </p:cNvSpPr>
            <p:nvPr/>
          </p:nvSpPr>
          <p:spPr bwMode="auto">
            <a:xfrm>
              <a:off x="77724" y="157035"/>
              <a:ext cx="672552" cy="5227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fontAlgn="auto" hangingPunct="1">
                <a:spcBef>
                  <a:spcPts val="0"/>
                </a:spcBef>
                <a:spcAft>
                  <a:spcPts val="0"/>
                </a:spcAft>
                <a:defRPr/>
              </a:pPr>
              <a:r>
                <a:rPr lang="en-US" altLang="zh-CN" sz="2800" dirty="0">
                  <a:solidFill>
                    <a:srgbClr val="0070C0"/>
                  </a:solidFill>
                  <a:latin typeface="DengXian" charset="-122"/>
                  <a:ea typeface="DengXian" charset="-122"/>
                  <a:cs typeface="DengXian" charset="-122"/>
                </a:rPr>
                <a:t>4</a:t>
              </a:r>
              <a:endParaRPr lang="zh-CN" altLang="en-US" sz="2800" dirty="0">
                <a:solidFill>
                  <a:srgbClr val="0070C0"/>
                </a:solidFill>
                <a:latin typeface="DengXian" charset="-122"/>
                <a:ea typeface="DengXian" charset="-122"/>
                <a:cs typeface="DengXian" charset="-122"/>
              </a:endParaRPr>
            </a:p>
          </p:txBody>
        </p:sp>
      </p:grpSp>
      <p:grpSp>
        <p:nvGrpSpPr>
          <p:cNvPr id="13" name="组合 2"/>
          <p:cNvGrpSpPr>
            <a:grpSpLocks/>
          </p:cNvGrpSpPr>
          <p:nvPr userDrawn="1"/>
        </p:nvGrpSpPr>
        <p:grpSpPr bwMode="auto">
          <a:xfrm>
            <a:off x="1602319" y="979493"/>
            <a:ext cx="1104900" cy="828675"/>
            <a:chOff x="0" y="0"/>
            <a:chExt cx="828000" cy="828000"/>
          </a:xfrm>
        </p:grpSpPr>
        <p:sp>
          <p:nvSpPr>
            <p:cNvPr id="14" name="椭圆 8"/>
            <p:cNvSpPr>
              <a:spLocks noChangeAspect="1"/>
            </p:cNvSpPr>
            <p:nvPr/>
          </p:nvSpPr>
          <p:spPr bwMode="auto">
            <a:xfrm>
              <a:off x="0" y="0"/>
              <a:ext cx="828000" cy="828000"/>
            </a:xfrm>
            <a:prstGeom prst="ellipse">
              <a:avLst/>
            </a:prstGeom>
            <a:solidFill>
              <a:schemeClr val="bg1"/>
            </a:solidFill>
            <a:ln w="38100" cmpd="sng">
              <a:solidFill>
                <a:schemeClr val="accent1"/>
              </a:solidFill>
              <a:round/>
              <a:headEnd/>
              <a:tailEnd/>
            </a:ln>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fontAlgn="auto" hangingPunct="1">
                <a:spcBef>
                  <a:spcPts val="0"/>
                </a:spcBef>
                <a:spcAft>
                  <a:spcPts val="0"/>
                </a:spcAft>
                <a:defRPr/>
              </a:pPr>
              <a:endParaRPr lang="zh-CN" altLang="en-US">
                <a:solidFill>
                  <a:srgbClr val="0070C0"/>
                </a:solidFill>
                <a:latin typeface="DengXian" charset="-122"/>
                <a:ea typeface="DengXian" charset="-122"/>
                <a:cs typeface="DengXian" charset="-122"/>
              </a:endParaRPr>
            </a:p>
          </p:txBody>
        </p:sp>
        <p:sp>
          <p:nvSpPr>
            <p:cNvPr id="15" name="文本框 12"/>
            <p:cNvSpPr txBox="1">
              <a:spLocks noChangeArrowheads="1"/>
            </p:cNvSpPr>
            <p:nvPr/>
          </p:nvSpPr>
          <p:spPr bwMode="auto">
            <a:xfrm>
              <a:off x="77724" y="157034"/>
              <a:ext cx="672552" cy="5227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fontAlgn="auto" hangingPunct="1">
                <a:spcBef>
                  <a:spcPts val="0"/>
                </a:spcBef>
                <a:spcAft>
                  <a:spcPts val="0"/>
                </a:spcAft>
                <a:defRPr/>
              </a:pPr>
              <a:r>
                <a:rPr lang="en-US" altLang="zh-CN" sz="2800" dirty="0">
                  <a:solidFill>
                    <a:srgbClr val="0070C0"/>
                  </a:solidFill>
                  <a:latin typeface="DengXian" charset="-122"/>
                  <a:ea typeface="DengXian" charset="-122"/>
                  <a:cs typeface="DengXian" charset="-122"/>
                </a:rPr>
                <a:t>1</a:t>
              </a:r>
              <a:endParaRPr lang="zh-CN" altLang="en-US" sz="2800" dirty="0">
                <a:solidFill>
                  <a:srgbClr val="0070C0"/>
                </a:solidFill>
                <a:latin typeface="DengXian" charset="-122"/>
                <a:ea typeface="DengXian" charset="-122"/>
                <a:cs typeface="DengXian" charset="-122"/>
              </a:endParaRPr>
            </a:p>
          </p:txBody>
        </p:sp>
      </p:grpSp>
      <p:grpSp>
        <p:nvGrpSpPr>
          <p:cNvPr id="16" name="组合 2"/>
          <p:cNvGrpSpPr>
            <a:grpSpLocks/>
          </p:cNvGrpSpPr>
          <p:nvPr userDrawn="1"/>
        </p:nvGrpSpPr>
        <p:grpSpPr bwMode="auto">
          <a:xfrm>
            <a:off x="1608667" y="5459418"/>
            <a:ext cx="1104900" cy="828675"/>
            <a:chOff x="0" y="0"/>
            <a:chExt cx="828000" cy="828000"/>
          </a:xfrm>
        </p:grpSpPr>
        <p:sp>
          <p:nvSpPr>
            <p:cNvPr id="17" name="椭圆 8"/>
            <p:cNvSpPr>
              <a:spLocks noChangeAspect="1"/>
            </p:cNvSpPr>
            <p:nvPr/>
          </p:nvSpPr>
          <p:spPr bwMode="auto">
            <a:xfrm>
              <a:off x="0" y="0"/>
              <a:ext cx="828000" cy="828000"/>
            </a:xfrm>
            <a:prstGeom prst="ellipse">
              <a:avLst/>
            </a:prstGeom>
            <a:solidFill>
              <a:schemeClr val="bg1"/>
            </a:solidFill>
            <a:ln w="38100" cmpd="sng">
              <a:solidFill>
                <a:schemeClr val="accent1"/>
              </a:solidFill>
              <a:round/>
              <a:headEnd/>
              <a:tailEnd/>
            </a:ln>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fontAlgn="auto" hangingPunct="1">
                <a:spcBef>
                  <a:spcPts val="0"/>
                </a:spcBef>
                <a:spcAft>
                  <a:spcPts val="0"/>
                </a:spcAft>
                <a:defRPr/>
              </a:pPr>
              <a:endParaRPr lang="zh-CN" altLang="en-US">
                <a:solidFill>
                  <a:srgbClr val="0070C0"/>
                </a:solidFill>
                <a:latin typeface="DengXian" charset="-122"/>
                <a:ea typeface="DengXian" charset="-122"/>
                <a:cs typeface="DengXian" charset="-122"/>
              </a:endParaRPr>
            </a:p>
          </p:txBody>
        </p:sp>
        <p:sp>
          <p:nvSpPr>
            <p:cNvPr id="18" name="文本框 12"/>
            <p:cNvSpPr txBox="1">
              <a:spLocks noChangeArrowheads="1"/>
            </p:cNvSpPr>
            <p:nvPr/>
          </p:nvSpPr>
          <p:spPr bwMode="auto">
            <a:xfrm>
              <a:off x="77725" y="157034"/>
              <a:ext cx="672552" cy="5227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fontAlgn="auto" hangingPunct="1">
                <a:spcBef>
                  <a:spcPts val="0"/>
                </a:spcBef>
                <a:spcAft>
                  <a:spcPts val="0"/>
                </a:spcAft>
                <a:defRPr/>
              </a:pPr>
              <a:r>
                <a:rPr lang="en-US" altLang="zh-CN" sz="2800" dirty="0">
                  <a:solidFill>
                    <a:srgbClr val="0070C0"/>
                  </a:solidFill>
                  <a:latin typeface="DengXian" charset="-122"/>
                  <a:ea typeface="DengXian" charset="-122"/>
                  <a:cs typeface="DengXian" charset="-122"/>
                </a:rPr>
                <a:t>5</a:t>
              </a:r>
              <a:endParaRPr lang="zh-CN" altLang="en-US" sz="2800" dirty="0">
                <a:solidFill>
                  <a:srgbClr val="0070C0"/>
                </a:solidFill>
                <a:latin typeface="DengXian" charset="-122"/>
                <a:ea typeface="DengXian" charset="-122"/>
                <a:cs typeface="DengXian" charset="-122"/>
              </a:endParaRPr>
            </a:p>
          </p:txBody>
        </p:sp>
      </p:grpSp>
      <p:sp>
        <p:nvSpPr>
          <p:cNvPr id="19" name="Title 2"/>
          <p:cNvSpPr txBox="1">
            <a:spLocks/>
          </p:cNvSpPr>
          <p:nvPr userDrawn="1"/>
        </p:nvSpPr>
        <p:spPr>
          <a:xfrm>
            <a:off x="2108203" y="84138"/>
            <a:ext cx="825500" cy="760412"/>
          </a:xfrm>
          <a:prstGeom prst="rect">
            <a:avLst/>
          </a:prstGeom>
        </p:spPr>
        <p:txBody>
          <a:bodyPr anchor="ctr"/>
          <a:lstStyle>
            <a:lvl1pPr algn="l" defTabSz="914400" rtl="0" eaLnBrk="1" latinLnBrk="0" hangingPunct="1">
              <a:lnSpc>
                <a:spcPct val="90000"/>
              </a:lnSpc>
              <a:spcBef>
                <a:spcPct val="0"/>
              </a:spcBef>
              <a:buNone/>
              <a:defRPr sz="4000" kern="1200">
                <a:solidFill>
                  <a:schemeClr val="bg1"/>
                </a:solidFill>
                <a:latin typeface="DengXian" charset="-122"/>
                <a:ea typeface="DengXian" charset="-122"/>
                <a:cs typeface="DengXian" charset="-122"/>
              </a:defRPr>
            </a:lvl1pPr>
          </a:lstStyle>
          <a:p>
            <a:pPr fontAlgn="auto">
              <a:spcAft>
                <a:spcPts val="0"/>
              </a:spcAft>
              <a:defRPr/>
            </a:pPr>
            <a:r>
              <a:rPr kumimoji="1" lang="zh-CN" altLang="en-US" sz="4000" dirty="0">
                <a:solidFill>
                  <a:srgbClr val="0070C0"/>
                </a:solidFill>
              </a:rPr>
              <a:t>纲</a:t>
            </a:r>
          </a:p>
        </p:txBody>
      </p:sp>
      <p:sp>
        <p:nvSpPr>
          <p:cNvPr id="20" name="Title 2"/>
          <p:cNvSpPr txBox="1">
            <a:spLocks/>
          </p:cNvSpPr>
          <p:nvPr userDrawn="1"/>
        </p:nvSpPr>
        <p:spPr>
          <a:xfrm>
            <a:off x="1314451" y="88900"/>
            <a:ext cx="827616" cy="762000"/>
          </a:xfrm>
          <a:prstGeom prst="rect">
            <a:avLst/>
          </a:prstGeom>
        </p:spPr>
        <p:txBody>
          <a:bodyPr anchor="ctr"/>
          <a:lstStyle>
            <a:lvl1pPr algn="l" defTabSz="914400" rtl="0" eaLnBrk="1" latinLnBrk="0" hangingPunct="1">
              <a:lnSpc>
                <a:spcPct val="90000"/>
              </a:lnSpc>
              <a:spcBef>
                <a:spcPct val="0"/>
              </a:spcBef>
              <a:buNone/>
              <a:defRPr sz="4000" kern="1200">
                <a:solidFill>
                  <a:schemeClr val="bg1"/>
                </a:solidFill>
                <a:latin typeface="DengXian" charset="-122"/>
                <a:ea typeface="DengXian" charset="-122"/>
                <a:cs typeface="DengXian" charset="-122"/>
              </a:defRPr>
            </a:lvl1pPr>
          </a:lstStyle>
          <a:p>
            <a:pPr fontAlgn="auto">
              <a:spcAft>
                <a:spcPts val="0"/>
              </a:spcAft>
              <a:defRPr/>
            </a:pPr>
            <a:r>
              <a:rPr kumimoji="1" lang="zh-CN" altLang="en-US" sz="4000" dirty="0"/>
              <a:t>大</a:t>
            </a:r>
          </a:p>
        </p:txBody>
      </p:sp>
      <p:sp>
        <p:nvSpPr>
          <p:cNvPr id="21" name="Oval 2"/>
          <p:cNvSpPr>
            <a:spLocks noChangeAspect="1"/>
          </p:cNvSpPr>
          <p:nvPr userDrawn="1"/>
        </p:nvSpPr>
        <p:spPr>
          <a:xfrm>
            <a:off x="1955803" y="736605"/>
            <a:ext cx="122767" cy="9207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1" lang="zh-CN" altLang="en-US"/>
          </a:p>
        </p:txBody>
      </p:sp>
      <p:sp>
        <p:nvSpPr>
          <p:cNvPr id="22" name="Oval 33"/>
          <p:cNvSpPr>
            <a:spLocks noChangeAspect="1"/>
          </p:cNvSpPr>
          <p:nvPr userDrawn="1"/>
        </p:nvSpPr>
        <p:spPr>
          <a:xfrm>
            <a:off x="1502837" y="736605"/>
            <a:ext cx="122767" cy="9207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1" lang="zh-CN" altLang="en-US"/>
          </a:p>
        </p:txBody>
      </p:sp>
      <p:sp>
        <p:nvSpPr>
          <p:cNvPr id="23" name="Oval 34"/>
          <p:cNvSpPr>
            <a:spLocks noChangeAspect="1"/>
          </p:cNvSpPr>
          <p:nvPr userDrawn="1"/>
        </p:nvSpPr>
        <p:spPr>
          <a:xfrm>
            <a:off x="2254254" y="739780"/>
            <a:ext cx="122767" cy="9207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1" lang="zh-CN" altLang="en-US"/>
          </a:p>
        </p:txBody>
      </p:sp>
      <p:sp>
        <p:nvSpPr>
          <p:cNvPr id="24" name="Oval 35"/>
          <p:cNvSpPr>
            <a:spLocks noChangeAspect="1"/>
          </p:cNvSpPr>
          <p:nvPr userDrawn="1"/>
        </p:nvSpPr>
        <p:spPr>
          <a:xfrm>
            <a:off x="2702987" y="736605"/>
            <a:ext cx="122767" cy="9207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1" lang="zh-CN" altLang="en-US"/>
          </a:p>
        </p:txBody>
      </p:sp>
      <p:sp>
        <p:nvSpPr>
          <p:cNvPr id="25" name="Oval 37"/>
          <p:cNvSpPr>
            <a:spLocks noChangeAspect="1"/>
          </p:cNvSpPr>
          <p:nvPr userDrawn="1"/>
        </p:nvSpPr>
        <p:spPr>
          <a:xfrm>
            <a:off x="2472269" y="739780"/>
            <a:ext cx="120651" cy="9207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1" lang="zh-CN" altLang="en-US"/>
          </a:p>
        </p:txBody>
      </p:sp>
      <p:sp>
        <p:nvSpPr>
          <p:cNvPr id="26" name="Oval 38"/>
          <p:cNvSpPr>
            <a:spLocks noChangeAspect="1"/>
          </p:cNvSpPr>
          <p:nvPr userDrawn="1"/>
        </p:nvSpPr>
        <p:spPr>
          <a:xfrm>
            <a:off x="1725088" y="739780"/>
            <a:ext cx="120649" cy="9207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1" lang="zh-CN" altLang="en-US"/>
          </a:p>
        </p:txBody>
      </p:sp>
      <p:pic>
        <p:nvPicPr>
          <p:cNvPr id="27" name="Picture 40"/>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0941054" y="201613"/>
            <a:ext cx="975783" cy="73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630161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Slide">
    <p:spTree>
      <p:nvGrpSpPr>
        <p:cNvPr id="1" name=""/>
        <p:cNvGrpSpPr/>
        <p:nvPr/>
      </p:nvGrpSpPr>
      <p:grpSpPr>
        <a:xfrm>
          <a:off x="0" y="0"/>
          <a:ext cx="0" cy="0"/>
          <a:chOff x="0" y="0"/>
          <a:chExt cx="0" cy="0"/>
        </a:xfrm>
      </p:grpSpPr>
      <p:pic>
        <p:nvPicPr>
          <p:cNvPr id="3" name="Picture 2" descr="C:\Users\Administrator\Desktop\元素\复旦ppt921-11.png"/>
          <p:cNvPicPr>
            <a:picLocks noChangeAspect="1" noChangeArrowheads="1"/>
          </p:cNvPicPr>
          <p:nvPr userDrawn="1"/>
        </p:nvPicPr>
        <p:blipFill>
          <a:blip r:embed="rId2">
            <a:extLst>
              <a:ext uri="{28A0092B-C50C-407E-A947-70E740481C1C}">
                <a14:useLocalDpi xmlns:a14="http://schemas.microsoft.com/office/drawing/2010/main" val="0"/>
              </a:ext>
            </a:extLst>
          </a:blip>
          <a:srcRect l="4926" t="12134"/>
          <a:stretch>
            <a:fillRect/>
          </a:stretch>
        </p:blipFill>
        <p:spPr bwMode="auto">
          <a:xfrm>
            <a:off x="0" y="2697163"/>
            <a:ext cx="12192000" cy="1096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itle 1"/>
          <p:cNvSpPr>
            <a:spLocks noGrp="1"/>
          </p:cNvSpPr>
          <p:nvPr>
            <p:ph type="ctrTitle"/>
          </p:nvPr>
        </p:nvSpPr>
        <p:spPr>
          <a:xfrm>
            <a:off x="1010198" y="2822905"/>
            <a:ext cx="10438673" cy="740216"/>
          </a:xfrm>
          <a:prstGeom prst="rect">
            <a:avLst/>
          </a:prstGeom>
        </p:spPr>
        <p:txBody>
          <a:bodyPr anchor="b">
            <a:noAutofit/>
          </a:bodyPr>
          <a:lstStyle>
            <a:lvl1pPr algn="ctr">
              <a:lnSpc>
                <a:spcPct val="110000"/>
              </a:lnSpc>
              <a:defRPr sz="4000" b="0" i="0">
                <a:solidFill>
                  <a:srgbClr val="0070C0"/>
                </a:solidFill>
                <a:latin typeface="DengXian" charset="-122"/>
                <a:ea typeface="DengXian" charset="-122"/>
                <a:cs typeface="DengXian" charset="-122"/>
              </a:defRPr>
            </a:lvl1pPr>
          </a:lstStyle>
          <a:p>
            <a:r>
              <a:rPr lang="zh-CN" altLang="en-US"/>
              <a:t>单击此处编辑母版标题样式</a:t>
            </a:r>
            <a:endParaRPr lang="en-US" dirty="0"/>
          </a:p>
        </p:txBody>
      </p:sp>
    </p:spTree>
    <p:extLst>
      <p:ext uri="{BB962C8B-B14F-4D97-AF65-F5344CB8AC3E}">
        <p14:creationId xmlns:p14="http://schemas.microsoft.com/office/powerpoint/2010/main" val="6077635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仅标题">
    <p:spTree>
      <p:nvGrpSpPr>
        <p:cNvPr id="1" name=""/>
        <p:cNvGrpSpPr/>
        <p:nvPr/>
      </p:nvGrpSpPr>
      <p:grpSpPr>
        <a:xfrm>
          <a:off x="0" y="0"/>
          <a:ext cx="0" cy="0"/>
          <a:chOff x="0" y="0"/>
          <a:chExt cx="0" cy="0"/>
        </a:xfrm>
      </p:grpSpPr>
      <p:pic>
        <p:nvPicPr>
          <p:cNvPr id="3" name="Picture 4" descr="C:\Users\Administrator\Desktop\元素\复旦ppt921-14.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584" y="411163"/>
            <a:ext cx="12202584" cy="144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p:cNvSpPr>
            <a:spLocks noGrp="1"/>
          </p:cNvSpPr>
          <p:nvPr>
            <p:ph type="title"/>
          </p:nvPr>
        </p:nvSpPr>
        <p:spPr>
          <a:xfrm>
            <a:off x="157193" y="6751"/>
            <a:ext cx="8970107" cy="483302"/>
          </a:xfrm>
          <a:prstGeom prst="rect">
            <a:avLst/>
          </a:prstGeom>
        </p:spPr>
        <p:txBody>
          <a:bodyPr>
            <a:normAutofit/>
          </a:bodyPr>
          <a:lstStyle>
            <a:lvl1pPr>
              <a:defRPr sz="2400">
                <a:latin typeface="DengXian" charset="-122"/>
                <a:ea typeface="DengXian" charset="-122"/>
                <a:cs typeface="DengXian" charset="-122"/>
              </a:defRPr>
            </a:lvl1pPr>
          </a:lstStyle>
          <a:p>
            <a:r>
              <a:rPr lang="zh-CN" altLang="en-US"/>
              <a:t>单击此处编辑母版标题样式</a:t>
            </a:r>
            <a:endParaRPr lang="en-US" dirty="0"/>
          </a:p>
        </p:txBody>
      </p:sp>
    </p:spTree>
    <p:extLst>
      <p:ext uri="{BB962C8B-B14F-4D97-AF65-F5344CB8AC3E}">
        <p14:creationId xmlns:p14="http://schemas.microsoft.com/office/powerpoint/2010/main" val="12499782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Acknowledgement">
    <p:spTree>
      <p:nvGrpSpPr>
        <p:cNvPr id="1" name=""/>
        <p:cNvGrpSpPr/>
        <p:nvPr/>
      </p:nvGrpSpPr>
      <p:grpSpPr>
        <a:xfrm>
          <a:off x="0" y="0"/>
          <a:ext cx="0" cy="0"/>
          <a:chOff x="0" y="0"/>
          <a:chExt cx="0" cy="0"/>
        </a:xfrm>
      </p:grpSpPr>
      <p:sp>
        <p:nvSpPr>
          <p:cNvPr id="2" name="矩形 29"/>
          <p:cNvSpPr>
            <a:spLocks noChangeArrowheads="1"/>
          </p:cNvSpPr>
          <p:nvPr userDrawn="1"/>
        </p:nvSpPr>
        <p:spPr bwMode="auto">
          <a:xfrm>
            <a:off x="-6348" y="3732213"/>
            <a:ext cx="12198351" cy="361950"/>
          </a:xfrm>
          <a:prstGeom prst="rect">
            <a:avLst/>
          </a:prstGeom>
          <a:solidFill>
            <a:srgbClr val="0092DC"/>
          </a:solidFill>
          <a:ln>
            <a:noFill/>
          </a:ln>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r" eaLnBrk="1" fontAlgn="auto" hangingPunct="1">
              <a:spcBef>
                <a:spcPts val="0"/>
              </a:spcBef>
              <a:spcAft>
                <a:spcPts val="0"/>
              </a:spcAft>
              <a:defRPr/>
            </a:pPr>
            <a:r>
              <a:rPr lang="en-US" altLang="zh-CN" dirty="0">
                <a:solidFill>
                  <a:srgbClr val="FFFFFF"/>
                </a:solidFill>
                <a:latin typeface="DengXian" charset="-122"/>
                <a:ea typeface="DengXian" charset="-122"/>
                <a:cs typeface="DengXian" charset="-122"/>
              </a:rPr>
              <a:t>Thanks</a:t>
            </a:r>
            <a:r>
              <a:rPr lang="zh-CN" altLang="en-US" dirty="0">
                <a:solidFill>
                  <a:srgbClr val="FFFFFF"/>
                </a:solidFill>
                <a:latin typeface="DengXian" charset="-122"/>
                <a:ea typeface="DengXian" charset="-122"/>
                <a:cs typeface="DengXian" charset="-122"/>
              </a:rPr>
              <a:t> </a:t>
            </a:r>
            <a:r>
              <a:rPr lang="en-US" altLang="zh-CN" dirty="0">
                <a:solidFill>
                  <a:srgbClr val="FFFFFF"/>
                </a:solidFill>
                <a:latin typeface="DengXian" charset="-122"/>
                <a:ea typeface="DengXian" charset="-122"/>
                <a:cs typeface="DengXian" charset="-122"/>
              </a:rPr>
              <a:t>for</a:t>
            </a:r>
            <a:r>
              <a:rPr lang="zh-CN" altLang="en-US" dirty="0">
                <a:solidFill>
                  <a:srgbClr val="FFFFFF"/>
                </a:solidFill>
                <a:latin typeface="DengXian" charset="-122"/>
                <a:ea typeface="DengXian" charset="-122"/>
                <a:cs typeface="DengXian" charset="-122"/>
              </a:rPr>
              <a:t> </a:t>
            </a:r>
            <a:r>
              <a:rPr lang="en-US" altLang="zh-CN" dirty="0">
                <a:solidFill>
                  <a:srgbClr val="FFFFFF"/>
                </a:solidFill>
                <a:latin typeface="DengXian" charset="-122"/>
                <a:ea typeface="DengXian" charset="-122"/>
                <a:cs typeface="DengXian" charset="-122"/>
              </a:rPr>
              <a:t>your</a:t>
            </a:r>
            <a:r>
              <a:rPr lang="zh-CN" altLang="en-US" dirty="0">
                <a:solidFill>
                  <a:srgbClr val="FFFFFF"/>
                </a:solidFill>
                <a:latin typeface="DengXian" charset="-122"/>
                <a:ea typeface="DengXian" charset="-122"/>
                <a:cs typeface="DengXian" charset="-122"/>
              </a:rPr>
              <a:t> </a:t>
            </a:r>
            <a:r>
              <a:rPr lang="en-US" altLang="zh-CN" dirty="0">
                <a:solidFill>
                  <a:srgbClr val="FFFFFF"/>
                </a:solidFill>
                <a:latin typeface="DengXian" charset="-122"/>
                <a:ea typeface="DengXian" charset="-122"/>
                <a:cs typeface="DengXian" charset="-122"/>
              </a:rPr>
              <a:t>attention!	</a:t>
            </a:r>
            <a:endParaRPr lang="zh-CN" altLang="en-US" dirty="0">
              <a:solidFill>
                <a:srgbClr val="FFFFFF"/>
              </a:solidFill>
              <a:latin typeface="DengXian" charset="-122"/>
              <a:ea typeface="DengXian" charset="-122"/>
              <a:cs typeface="DengXian" charset="-122"/>
            </a:endParaRPr>
          </a:p>
        </p:txBody>
      </p:sp>
      <p:sp>
        <p:nvSpPr>
          <p:cNvPr id="3" name="矩形 3"/>
          <p:cNvSpPr>
            <a:spLocks noChangeArrowheads="1"/>
          </p:cNvSpPr>
          <p:nvPr userDrawn="1"/>
        </p:nvSpPr>
        <p:spPr bwMode="auto">
          <a:xfrm>
            <a:off x="-6348" y="2705105"/>
            <a:ext cx="12198351" cy="950913"/>
          </a:xfrm>
          <a:prstGeom prst="rect">
            <a:avLst/>
          </a:prstGeom>
          <a:solidFill>
            <a:srgbClr val="0092DC"/>
          </a:solidFill>
          <a:ln>
            <a:noFill/>
          </a:ln>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r" eaLnBrk="1" fontAlgn="auto" hangingPunct="1">
              <a:spcBef>
                <a:spcPts val="0"/>
              </a:spcBef>
              <a:spcAft>
                <a:spcPts val="0"/>
              </a:spcAft>
              <a:defRPr/>
            </a:pPr>
            <a:r>
              <a:rPr lang="zh-CN" altLang="en-US" sz="4000" dirty="0">
                <a:solidFill>
                  <a:srgbClr val="FFFFFF"/>
                </a:solidFill>
                <a:latin typeface="DengXian" charset="-122"/>
                <a:ea typeface="DengXian" charset="-122"/>
                <a:cs typeface="DengXian" charset="-122"/>
              </a:rPr>
              <a:t>感谢各位聆听！</a:t>
            </a:r>
          </a:p>
        </p:txBody>
      </p:sp>
      <p:sp>
        <p:nvSpPr>
          <p:cNvPr id="4" name="Oval 10"/>
          <p:cNvSpPr/>
          <p:nvPr userDrawn="1"/>
        </p:nvSpPr>
        <p:spPr>
          <a:xfrm>
            <a:off x="294217" y="2708275"/>
            <a:ext cx="1828800" cy="1371600"/>
          </a:xfrm>
          <a:prstGeom prst="ellipse">
            <a:avLst/>
          </a:prstGeom>
          <a:solidFill>
            <a:srgbClr val="0070C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1" lang="zh-CN" altLang="en-US" sz="1351"/>
          </a:p>
        </p:txBody>
      </p:sp>
      <p:grpSp>
        <p:nvGrpSpPr>
          <p:cNvPr id="5" name="组合 3"/>
          <p:cNvGrpSpPr>
            <a:grpSpLocks noChangeAspect="1"/>
          </p:cNvGrpSpPr>
          <p:nvPr userDrawn="1"/>
        </p:nvGrpSpPr>
        <p:grpSpPr bwMode="auto">
          <a:xfrm>
            <a:off x="385233" y="2768600"/>
            <a:ext cx="1644651" cy="1238250"/>
            <a:chOff x="7084178" y="3411664"/>
            <a:chExt cx="1404000" cy="1404001"/>
          </a:xfrm>
        </p:grpSpPr>
        <p:sp>
          <p:nvSpPr>
            <p:cNvPr id="6" name="椭圆 2"/>
            <p:cNvSpPr/>
            <p:nvPr/>
          </p:nvSpPr>
          <p:spPr>
            <a:xfrm>
              <a:off x="7084178" y="3411664"/>
              <a:ext cx="1404000" cy="1404001"/>
            </a:xfrm>
            <a:prstGeom prst="ellipse">
              <a:avLst/>
            </a:prstGeom>
            <a:solidFill>
              <a:srgbClr val="0092DC"/>
            </a:solidFill>
            <a:ln>
              <a:solidFill>
                <a:srgbClr val="0092D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1"/>
            </a:p>
          </p:txBody>
        </p:sp>
        <p:sp>
          <p:nvSpPr>
            <p:cNvPr id="7" name="椭圆 14"/>
            <p:cNvSpPr/>
            <p:nvPr userDrawn="1"/>
          </p:nvSpPr>
          <p:spPr>
            <a:xfrm>
              <a:off x="7214278" y="3528665"/>
              <a:ext cx="1160061" cy="1150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1"/>
            </a:p>
          </p:txBody>
        </p:sp>
      </p:grpSp>
      <p:pic>
        <p:nvPicPr>
          <p:cNvPr id="8" name="Picture 13"/>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56687" y="2884493"/>
            <a:ext cx="1316567" cy="98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987237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userDrawn="1">
  <p:cSld name="content">
    <p:spTree>
      <p:nvGrpSpPr>
        <p:cNvPr id="1" name=""/>
        <p:cNvGrpSpPr/>
        <p:nvPr/>
      </p:nvGrpSpPr>
      <p:grpSpPr>
        <a:xfrm>
          <a:off x="0" y="0"/>
          <a:ext cx="0" cy="0"/>
          <a:chOff x="0" y="0"/>
          <a:chExt cx="0" cy="0"/>
        </a:xfrm>
      </p:grpSpPr>
      <p:sp>
        <p:nvSpPr>
          <p:cNvPr id="12" name="矩形 6">
            <a:extLst>
              <a:ext uri="{FF2B5EF4-FFF2-40B4-BE49-F238E27FC236}">
                <a16:creationId xmlns:a16="http://schemas.microsoft.com/office/drawing/2014/main" id="{16BF59D0-91D0-1441-A2F1-AEDCAC6149BC}"/>
              </a:ext>
            </a:extLst>
          </p:cNvPr>
          <p:cNvSpPr/>
          <p:nvPr userDrawn="1"/>
        </p:nvSpPr>
        <p:spPr>
          <a:xfrm>
            <a:off x="0" y="7"/>
            <a:ext cx="4038600" cy="159657"/>
          </a:xfrm>
          <a:prstGeom prst="rect">
            <a:avLst/>
          </a:prstGeom>
          <a:solidFill>
            <a:srgbClr val="005A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ea typeface="微软雅黑" panose="020B0503020204020204" pitchFamily="34" charset="-122"/>
            </a:endParaRPr>
          </a:p>
        </p:txBody>
      </p:sp>
      <p:sp>
        <p:nvSpPr>
          <p:cNvPr id="13" name="矩形 7">
            <a:extLst>
              <a:ext uri="{FF2B5EF4-FFF2-40B4-BE49-F238E27FC236}">
                <a16:creationId xmlns:a16="http://schemas.microsoft.com/office/drawing/2014/main" id="{CD2A188D-B70A-3144-A02C-A96F3F35A76F}"/>
              </a:ext>
            </a:extLst>
          </p:cNvPr>
          <p:cNvSpPr/>
          <p:nvPr userDrawn="1"/>
        </p:nvSpPr>
        <p:spPr>
          <a:xfrm>
            <a:off x="4038600" y="7"/>
            <a:ext cx="4114800" cy="159657"/>
          </a:xfrm>
          <a:prstGeom prst="rect">
            <a:avLst/>
          </a:prstGeom>
          <a:solidFill>
            <a:srgbClr val="007C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ea typeface="微软雅黑" panose="020B0503020204020204" pitchFamily="34" charset="-122"/>
            </a:endParaRPr>
          </a:p>
        </p:txBody>
      </p:sp>
      <p:sp>
        <p:nvSpPr>
          <p:cNvPr id="14" name="矩形 8">
            <a:extLst>
              <a:ext uri="{FF2B5EF4-FFF2-40B4-BE49-F238E27FC236}">
                <a16:creationId xmlns:a16="http://schemas.microsoft.com/office/drawing/2014/main" id="{77ADA963-5D3F-2E4E-A77B-5A61A4FA0291}"/>
              </a:ext>
            </a:extLst>
          </p:cNvPr>
          <p:cNvSpPr/>
          <p:nvPr userDrawn="1"/>
        </p:nvSpPr>
        <p:spPr>
          <a:xfrm>
            <a:off x="8153400" y="7"/>
            <a:ext cx="4038600" cy="159657"/>
          </a:xfrm>
          <a:prstGeom prst="rect">
            <a:avLst/>
          </a:prstGeom>
          <a:solidFill>
            <a:srgbClr val="00AA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ea typeface="微软雅黑" panose="020B0503020204020204" pitchFamily="34" charset="-122"/>
            </a:endParaRPr>
          </a:p>
        </p:txBody>
      </p:sp>
      <p:sp>
        <p:nvSpPr>
          <p:cNvPr id="15" name="矩形 9">
            <a:extLst>
              <a:ext uri="{FF2B5EF4-FFF2-40B4-BE49-F238E27FC236}">
                <a16:creationId xmlns:a16="http://schemas.microsoft.com/office/drawing/2014/main" id="{F5190C63-756E-DB4B-B726-3EAB572A61FC}"/>
              </a:ext>
            </a:extLst>
          </p:cNvPr>
          <p:cNvSpPr/>
          <p:nvPr userDrawn="1"/>
        </p:nvSpPr>
        <p:spPr>
          <a:xfrm>
            <a:off x="0" y="159664"/>
            <a:ext cx="12192000" cy="20546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ea typeface="微软雅黑" panose="020B0503020204020204" pitchFamily="34" charset="-122"/>
            </a:endParaRPr>
          </a:p>
        </p:txBody>
      </p:sp>
      <p:sp>
        <p:nvSpPr>
          <p:cNvPr id="16" name="标题 1">
            <a:extLst>
              <a:ext uri="{FF2B5EF4-FFF2-40B4-BE49-F238E27FC236}">
                <a16:creationId xmlns:a16="http://schemas.microsoft.com/office/drawing/2014/main" id="{8A3EDDD1-6423-1940-BB01-2AF64E3AE008}"/>
              </a:ext>
            </a:extLst>
          </p:cNvPr>
          <p:cNvSpPr txBox="1">
            <a:spLocks/>
          </p:cNvSpPr>
          <p:nvPr userDrawn="1"/>
        </p:nvSpPr>
        <p:spPr>
          <a:xfrm>
            <a:off x="544421" y="516913"/>
            <a:ext cx="10852448" cy="605851"/>
          </a:xfrm>
          <a:prstGeom prst="rect">
            <a:avLst/>
          </a:prstGeom>
        </p:spPr>
        <p:txBody>
          <a:bodyPr/>
          <a:lstStyle>
            <a:lvl1pPr algn="l" defTabSz="914400" rtl="0" eaLnBrk="1" latinLnBrk="0" hangingPunct="1">
              <a:lnSpc>
                <a:spcPct val="90000"/>
              </a:lnSpc>
              <a:spcBef>
                <a:spcPct val="0"/>
              </a:spcBef>
              <a:buNone/>
              <a:defRPr sz="3600" b="1" kern="1200">
                <a:solidFill>
                  <a:schemeClr val="tx1"/>
                </a:solidFill>
                <a:latin typeface="等线" panose="02010600030101010101" pitchFamily="2" charset="-122"/>
                <a:ea typeface="等线" panose="02010600030101010101" pitchFamily="2" charset="-122"/>
                <a:cs typeface="Times New Roman" panose="02020603050405020304" pitchFamily="18" charset="0"/>
              </a:defRPr>
            </a:lvl1pPr>
          </a:lstStyle>
          <a:p>
            <a:endParaRPr lang="zh-CN" altLang="en-US" dirty="0">
              <a:latin typeface="+mn-ea"/>
              <a:ea typeface="+mn-ea"/>
            </a:endParaRPr>
          </a:p>
        </p:txBody>
      </p:sp>
      <p:sp>
        <p:nvSpPr>
          <p:cNvPr id="17" name="Content Placeholder 2">
            <a:extLst>
              <a:ext uri="{FF2B5EF4-FFF2-40B4-BE49-F238E27FC236}">
                <a16:creationId xmlns:a16="http://schemas.microsoft.com/office/drawing/2014/main" id="{69782C86-9037-7B42-9191-D68815284FA7}"/>
              </a:ext>
            </a:extLst>
          </p:cNvPr>
          <p:cNvSpPr txBox="1">
            <a:spLocks/>
          </p:cNvSpPr>
          <p:nvPr userDrawn="1"/>
        </p:nvSpPr>
        <p:spPr>
          <a:xfrm>
            <a:off x="544420" y="1330049"/>
            <a:ext cx="10852449" cy="464185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1" kern="1200">
                <a:solidFill>
                  <a:schemeClr val="tx1"/>
                </a:solidFill>
                <a:latin typeface="等线" panose="02010600030101010101" pitchFamily="2" charset="-122"/>
                <a:ea typeface="等线" panose="02010600030101010101" pitchFamily="2" charset="-122"/>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等线" panose="02010600030101010101" pitchFamily="2" charset="-122"/>
                <a:ea typeface="等线" panose="02010600030101010101" pitchFamily="2" charset="-122"/>
                <a:cs typeface="Times New Roman" panose="02020603050405020304" pitchFamily="18"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等线" panose="02010600030101010101" pitchFamily="2" charset="-122"/>
                <a:ea typeface="等线" panose="02010600030101010101" pitchFamily="2" charset="-122"/>
                <a:cs typeface="Times New Roman" panose="02020603050405020304" pitchFamily="18"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等线" panose="02010600030101010101" pitchFamily="2" charset="-122"/>
                <a:ea typeface="等线" panose="02010600030101010101" pitchFamily="2" charset="-122"/>
                <a:cs typeface="Times New Roman" panose="02020603050405020304" pitchFamily="18"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等线" panose="02010600030101010101" pitchFamily="2" charset="-122"/>
                <a:ea typeface="等线" panose="02010600030101010101" pitchFamily="2" charset="-122"/>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spcBef>
                <a:spcPts val="0"/>
              </a:spcBef>
              <a:buFont typeface="Wingdings" pitchFamily="2" charset="2"/>
              <a:buChar char="§"/>
            </a:pPr>
            <a:endParaRPr lang="en-US" altLang="zh-CN" dirty="0"/>
          </a:p>
          <a:p>
            <a:pPr>
              <a:lnSpc>
                <a:spcPct val="150000"/>
              </a:lnSpc>
              <a:spcBef>
                <a:spcPts val="0"/>
              </a:spcBef>
            </a:pPr>
            <a:endParaRPr lang="en-US" altLang="zh-CN" dirty="0"/>
          </a:p>
          <a:p>
            <a:pPr>
              <a:lnSpc>
                <a:spcPct val="150000"/>
              </a:lnSpc>
              <a:spcBef>
                <a:spcPts val="0"/>
              </a:spcBef>
            </a:pPr>
            <a:endParaRPr lang="en-US" altLang="zh-CN" dirty="0"/>
          </a:p>
        </p:txBody>
      </p:sp>
      <p:sp>
        <p:nvSpPr>
          <p:cNvPr id="18" name="Title 1">
            <a:extLst>
              <a:ext uri="{FF2B5EF4-FFF2-40B4-BE49-F238E27FC236}">
                <a16:creationId xmlns:a16="http://schemas.microsoft.com/office/drawing/2014/main" id="{59145172-D0A9-283A-BFE1-BC8387ADFBD4}"/>
              </a:ext>
            </a:extLst>
          </p:cNvPr>
          <p:cNvSpPr txBox="1">
            <a:spLocks/>
          </p:cNvSpPr>
          <p:nvPr userDrawn="1"/>
        </p:nvSpPr>
        <p:spPr>
          <a:xfrm>
            <a:off x="544421" y="518400"/>
            <a:ext cx="10693422" cy="605851"/>
          </a:xfrm>
          <a:prstGeom prst="rect">
            <a:avLst/>
          </a:prstGeom>
        </p:spPr>
        <p:txBody>
          <a:bodyPr>
            <a:normAutofit/>
          </a:bodyPr>
          <a:lstStyle>
            <a:lvl1pPr algn="l" defTabSz="914400" rtl="0" eaLnBrk="1" latinLnBrk="0" hangingPunct="1">
              <a:lnSpc>
                <a:spcPct val="90000"/>
              </a:lnSpc>
              <a:spcBef>
                <a:spcPct val="0"/>
              </a:spcBef>
              <a:buNone/>
              <a:defRPr sz="3600" b="1" kern="1200">
                <a:solidFill>
                  <a:schemeClr val="tx1"/>
                </a:solidFill>
                <a:latin typeface="等线" panose="02010600030101010101" pitchFamily="2" charset="-122"/>
                <a:ea typeface="等线" panose="02010600030101010101" pitchFamily="2" charset="-122"/>
                <a:cs typeface="Times New Roman" panose="02020603050405020304" pitchFamily="18" charset="0"/>
              </a:defRPr>
            </a:lvl1pPr>
          </a:lstStyle>
          <a:p>
            <a:endParaRPr lang="en-US" dirty="0">
              <a:latin typeface="华文中宋" panose="02010600040101010101" pitchFamily="2" charset="-122"/>
              <a:ea typeface="华文中宋" panose="02010600040101010101" pitchFamily="2" charset="-122"/>
            </a:endParaRPr>
          </a:p>
        </p:txBody>
      </p:sp>
      <p:pic>
        <p:nvPicPr>
          <p:cNvPr id="21" name="Picture 4" descr="C:\Users\Administrator\Desktop\元素\复旦ppt921-14.png">
            <a:extLst>
              <a:ext uri="{FF2B5EF4-FFF2-40B4-BE49-F238E27FC236}">
                <a16:creationId xmlns:a16="http://schemas.microsoft.com/office/drawing/2014/main" id="{AA30BD70-8B20-BE73-06A9-04E7EDFA3715}"/>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17101" y="1064794"/>
            <a:ext cx="11103159" cy="144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Title 1">
            <a:extLst>
              <a:ext uri="{FF2B5EF4-FFF2-40B4-BE49-F238E27FC236}">
                <a16:creationId xmlns:a16="http://schemas.microsoft.com/office/drawing/2014/main" id="{A896D0D8-D230-7B94-9C1F-609DE9F944A9}"/>
              </a:ext>
            </a:extLst>
          </p:cNvPr>
          <p:cNvSpPr>
            <a:spLocks noGrp="1"/>
          </p:cNvSpPr>
          <p:nvPr>
            <p:ph type="title" hasCustomPrompt="1"/>
          </p:nvPr>
        </p:nvSpPr>
        <p:spPr>
          <a:xfrm>
            <a:off x="417101" y="411933"/>
            <a:ext cx="11103159" cy="605851"/>
          </a:xfrm>
          <a:prstGeom prst="rect">
            <a:avLst/>
          </a:prstGeom>
        </p:spPr>
        <p:txBody>
          <a:bodyPr>
            <a:noAutofit/>
          </a:bodyPr>
          <a:lstStyle>
            <a:lvl1pPr>
              <a:defRPr sz="3600" b="1" baseline="0">
                <a:latin typeface="Arial Rounded MT Bold" panose="020F0704030504030204" pitchFamily="34" charset="0"/>
                <a:ea typeface="华文中宋" panose="02010600040101010101" pitchFamily="2" charset="-122"/>
                <a:cs typeface="Times New Roman" panose="02020603050405020304" pitchFamily="18" charset="0"/>
              </a:defRPr>
            </a:lvl1pPr>
          </a:lstStyle>
          <a:p>
            <a:r>
              <a:rPr lang="zh-CN" altLang="en-US" dirty="0"/>
              <a:t>标题</a:t>
            </a:r>
            <a:endParaRPr lang="en-US" dirty="0"/>
          </a:p>
        </p:txBody>
      </p:sp>
      <p:sp>
        <p:nvSpPr>
          <p:cNvPr id="23" name="内容占位符 30">
            <a:extLst>
              <a:ext uri="{FF2B5EF4-FFF2-40B4-BE49-F238E27FC236}">
                <a16:creationId xmlns:a16="http://schemas.microsoft.com/office/drawing/2014/main" id="{C7117F8F-21AE-9290-20A2-6A520723F088}"/>
              </a:ext>
            </a:extLst>
          </p:cNvPr>
          <p:cNvSpPr>
            <a:spLocks noGrp="1"/>
          </p:cNvSpPr>
          <p:nvPr>
            <p:ph sz="quarter" idx="10" hasCustomPrompt="1"/>
          </p:nvPr>
        </p:nvSpPr>
        <p:spPr>
          <a:xfrm>
            <a:off x="417100" y="1290945"/>
            <a:ext cx="11103158" cy="5051897"/>
          </a:xfrm>
          <a:prstGeom prst="rect">
            <a:avLst/>
          </a:prstGeom>
        </p:spPr>
        <p:txBody>
          <a:bodyPr/>
          <a:lstStyle>
            <a:lvl1pPr marL="457200" indent="-457200">
              <a:lnSpc>
                <a:spcPct val="100000"/>
              </a:lnSpc>
              <a:buClr>
                <a:srgbClr val="56A3E9"/>
              </a:buClr>
              <a:buSzPct val="80000"/>
              <a:buFont typeface="Times New Roman" panose="02020603050405020304" pitchFamily="18" charset="0"/>
              <a:buChar char="►"/>
              <a:defRPr sz="2600" b="1" baseline="0">
                <a:latin typeface="Times New Roman" panose="02020603050405020304" pitchFamily="18" charset="0"/>
                <a:ea typeface="华文中宋" panose="02010600040101010101" pitchFamily="2" charset="-122"/>
                <a:cs typeface="Times New Roman" panose="02020603050405020304" pitchFamily="18" charset="0"/>
              </a:defRPr>
            </a:lvl1pPr>
            <a:lvl2pPr marL="685783" indent="-228594">
              <a:lnSpc>
                <a:spcPct val="100000"/>
              </a:lnSpc>
              <a:buClr>
                <a:schemeClr val="bg2">
                  <a:lumMod val="75000"/>
                </a:schemeClr>
              </a:buClr>
              <a:buSzPct val="80000"/>
              <a:buFont typeface="Wingdings" pitchFamily="2" charset="2"/>
              <a:buChar char="l"/>
              <a:defRPr sz="2200" baseline="0">
                <a:latin typeface="Times New Roman" panose="02020603050405020304" pitchFamily="18" charset="0"/>
                <a:ea typeface="华文中宋" panose="02010600040101010101" pitchFamily="2" charset="-122"/>
                <a:cs typeface="Times New Roman" panose="02020603050405020304" pitchFamily="18" charset="0"/>
              </a:defRPr>
            </a:lvl2pPr>
            <a:lvl3pPr marL="1257277" indent="-342900">
              <a:lnSpc>
                <a:spcPct val="100000"/>
              </a:lnSpc>
              <a:buClr>
                <a:schemeClr val="accent5">
                  <a:lumMod val="75000"/>
                </a:schemeClr>
              </a:buClr>
              <a:buFont typeface="Times New Roman" panose="02020603050405020304" pitchFamily="18" charset="0"/>
              <a:buChar char="‣"/>
              <a:defRPr sz="1800" baseline="0">
                <a:latin typeface="Times New Roman" panose="02020603050405020304" pitchFamily="18" charset="0"/>
                <a:ea typeface="华文中宋" panose="02010600040101010101" pitchFamily="2" charset="-122"/>
                <a:cs typeface="Times New Roman" panose="02020603050405020304" pitchFamily="18" charset="0"/>
              </a:defRPr>
            </a:lvl3pPr>
            <a:lvl4pPr>
              <a:defRPr>
                <a:latin typeface="Times New Roman" panose="02020603050405020304" pitchFamily="18" charset="0"/>
                <a:cs typeface="Times New Roman" panose="02020603050405020304" pitchFamily="18" charset="0"/>
              </a:defRPr>
            </a:lvl4pPr>
            <a:lvl5pPr>
              <a:defRPr>
                <a:latin typeface="Times New Roman" panose="02020603050405020304" pitchFamily="18" charset="0"/>
                <a:cs typeface="Times New Roman" panose="02020603050405020304" pitchFamily="18" charset="0"/>
              </a:defRPr>
            </a:lvl5pPr>
          </a:lstStyle>
          <a:p>
            <a:pPr lvl="0"/>
            <a:r>
              <a:rPr lang="zh-CN" altLang="en-US" dirty="0"/>
              <a:t>一级</a:t>
            </a:r>
          </a:p>
          <a:p>
            <a:pPr lvl="1"/>
            <a:r>
              <a:rPr lang="zh-CN" altLang="en-US" dirty="0"/>
              <a:t>二级</a:t>
            </a:r>
            <a:endParaRPr lang="en-US" altLang="zh-CN" dirty="0"/>
          </a:p>
          <a:p>
            <a:pPr lvl="2"/>
            <a:r>
              <a:rPr lang="zh-CN" altLang="en-US" dirty="0"/>
              <a:t>三级</a:t>
            </a:r>
            <a:endParaRPr lang="en-US" altLang="zh-CN" dirty="0"/>
          </a:p>
        </p:txBody>
      </p:sp>
      <p:sp>
        <p:nvSpPr>
          <p:cNvPr id="24" name="灯片编号占位符 5">
            <a:extLst>
              <a:ext uri="{FF2B5EF4-FFF2-40B4-BE49-F238E27FC236}">
                <a16:creationId xmlns:a16="http://schemas.microsoft.com/office/drawing/2014/main" id="{C39A82AC-BFA5-E87B-9684-24F179D58257}"/>
              </a:ext>
            </a:extLst>
          </p:cNvPr>
          <p:cNvSpPr>
            <a:spLocks noGrp="1"/>
          </p:cNvSpPr>
          <p:nvPr>
            <p:ph type="sldNum" sz="quarter" idx="4"/>
          </p:nvPr>
        </p:nvSpPr>
        <p:spPr>
          <a:xfrm>
            <a:off x="8777060" y="6429287"/>
            <a:ext cx="2743200" cy="365126"/>
          </a:xfrm>
          <a:prstGeom prst="rect">
            <a:avLst/>
          </a:prstGeom>
        </p:spPr>
        <p:txBody>
          <a:bodyPr vert="horz" lIns="91440" tIns="45720" rIns="91440" bIns="45720" rtlCol="0" anchor="ctr"/>
          <a:lstStyle>
            <a:lvl1pPr algn="r">
              <a:defRPr sz="1200">
                <a:solidFill>
                  <a:schemeClr val="tx1">
                    <a:tint val="75000"/>
                  </a:schemeClr>
                </a:solidFill>
                <a:latin typeface="+mj-lt"/>
              </a:defRPr>
            </a:lvl1pPr>
          </a:lstStyle>
          <a:p>
            <a:fld id="{CB97EF2D-26AB-4B8E-994F-76E2F1993B11}" type="slidenum">
              <a:rPr lang="zh-CN" altLang="en-US" smtClean="0"/>
              <a:pPr/>
              <a:t>‹#›</a:t>
            </a:fld>
            <a:endParaRPr lang="zh-CN" altLang="en-US" dirty="0"/>
          </a:p>
        </p:txBody>
      </p:sp>
    </p:spTree>
    <p:extLst>
      <p:ext uri="{BB962C8B-B14F-4D97-AF65-F5344CB8AC3E}">
        <p14:creationId xmlns:p14="http://schemas.microsoft.com/office/powerpoint/2010/main" val="3803926252"/>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内容页">
    <p:bg>
      <p:bgPr>
        <a:solidFill>
          <a:srgbClr val="E9ECF1"/>
        </a:solidFill>
        <a:effectLst/>
      </p:bgPr>
    </p:bg>
    <p:spTree>
      <p:nvGrpSpPr>
        <p:cNvPr id="1" name=""/>
        <p:cNvGrpSpPr/>
        <p:nvPr/>
      </p:nvGrpSpPr>
      <p:grpSpPr>
        <a:xfrm>
          <a:off x="0" y="0"/>
          <a:ext cx="0" cy="0"/>
          <a:chOff x="0" y="0"/>
          <a:chExt cx="0" cy="0"/>
        </a:xfrm>
      </p:grpSpPr>
      <p:pic>
        <p:nvPicPr>
          <p:cNvPr id="2" name="图片 1" descr="Billfish.vqhUAp"/>
          <p:cNvPicPr/>
          <p:nvPr isPhoto="1" userDrawn="1"/>
        </p:nvPicPr>
        <p:blipFill>
          <a:blip r:embed="rId2" cstate="screen">
            <a:alphaModFix amt="20000"/>
          </a:blip>
          <a:srcRect/>
          <a:stretch>
            <a:fillRect/>
          </a:stretch>
        </p:blipFill>
        <p:spPr>
          <a:xfrm>
            <a:off x="0" y="0"/>
            <a:ext cx="12191998" cy="6858000"/>
          </a:xfrm>
          <a:prstGeom prst="rect">
            <a:avLst/>
          </a:prstGeom>
          <a:solidFill>
            <a:srgbClr val="EEF0F4"/>
          </a:solidFill>
        </p:spPr>
      </p:pic>
      <p:grpSp>
        <p:nvGrpSpPr>
          <p:cNvPr id="3" name="组合 2"/>
          <p:cNvGrpSpPr/>
          <p:nvPr userDrawn="1"/>
        </p:nvGrpSpPr>
        <p:grpSpPr>
          <a:xfrm>
            <a:off x="0" y="6104899"/>
            <a:ext cx="12192000" cy="932115"/>
            <a:chOff x="0" y="6104899"/>
            <a:chExt cx="12192000" cy="932115"/>
          </a:xfrm>
        </p:grpSpPr>
        <p:sp>
          <p:nvSpPr>
            <p:cNvPr id="11" name="任意多边形: 形状 10"/>
            <p:cNvSpPr/>
            <p:nvPr userDrawn="1"/>
          </p:nvSpPr>
          <p:spPr>
            <a:xfrm flipH="1">
              <a:off x="0" y="6109132"/>
              <a:ext cx="12192000" cy="927882"/>
            </a:xfrm>
            <a:custGeom>
              <a:avLst/>
              <a:gdLst>
                <a:gd name="connsiteX0" fmla="*/ 3343329 w 12192000"/>
                <a:gd name="connsiteY0" fmla="*/ 167 h 927882"/>
                <a:gd name="connsiteX1" fmla="*/ 9636648 w 12192000"/>
                <a:gd name="connsiteY1" fmla="*/ 466993 h 927882"/>
                <a:gd name="connsiteX2" fmla="*/ 12175165 w 12192000"/>
                <a:gd name="connsiteY2" fmla="*/ 207150 h 927882"/>
                <a:gd name="connsiteX3" fmla="*/ 12192000 w 12192000"/>
                <a:gd name="connsiteY3" fmla="*/ 204971 h 927882"/>
                <a:gd name="connsiteX4" fmla="*/ 12192000 w 12192000"/>
                <a:gd name="connsiteY4" fmla="*/ 927882 h 927882"/>
                <a:gd name="connsiteX5" fmla="*/ 0 w 12192000"/>
                <a:gd name="connsiteY5" fmla="*/ 927882 h 927882"/>
                <a:gd name="connsiteX6" fmla="*/ 0 w 12192000"/>
                <a:gd name="connsiteY6" fmla="*/ 492155 h 927882"/>
                <a:gd name="connsiteX7" fmla="*/ 136569 w 12192000"/>
                <a:gd name="connsiteY7" fmla="*/ 471057 h 927882"/>
                <a:gd name="connsiteX8" fmla="*/ 3343329 w 12192000"/>
                <a:gd name="connsiteY8" fmla="*/ 167 h 927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927882">
                  <a:moveTo>
                    <a:pt x="3343329" y="167"/>
                  </a:moveTo>
                  <a:cubicBezTo>
                    <a:pt x="5009487" y="-9677"/>
                    <a:pt x="7965294" y="420337"/>
                    <a:pt x="9636648" y="466993"/>
                  </a:cubicBezTo>
                  <a:cubicBezTo>
                    <a:pt x="10576785" y="493237"/>
                    <a:pt x="11475617" y="305842"/>
                    <a:pt x="12175165" y="207150"/>
                  </a:cubicBezTo>
                  <a:lnTo>
                    <a:pt x="12192000" y="204971"/>
                  </a:lnTo>
                  <a:lnTo>
                    <a:pt x="12192000" y="927882"/>
                  </a:lnTo>
                  <a:lnTo>
                    <a:pt x="0" y="927882"/>
                  </a:lnTo>
                  <a:lnTo>
                    <a:pt x="0" y="492155"/>
                  </a:lnTo>
                  <a:lnTo>
                    <a:pt x="136569" y="471057"/>
                  </a:lnTo>
                  <a:cubicBezTo>
                    <a:pt x="920224" y="337338"/>
                    <a:pt x="1989576" y="8165"/>
                    <a:pt x="3343329" y="167"/>
                  </a:cubicBezTo>
                  <a:close/>
                </a:path>
              </a:pathLst>
            </a:cu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ea"/>
                <a:ea typeface="+mn-ea"/>
              </a:endParaRPr>
            </a:p>
          </p:txBody>
        </p:sp>
        <p:sp>
          <p:nvSpPr>
            <p:cNvPr id="12" name="任意多边形: 形状 11"/>
            <p:cNvSpPr/>
            <p:nvPr userDrawn="1"/>
          </p:nvSpPr>
          <p:spPr>
            <a:xfrm flipH="1">
              <a:off x="8737939" y="6104899"/>
              <a:ext cx="3454061" cy="932115"/>
            </a:xfrm>
            <a:custGeom>
              <a:avLst/>
              <a:gdLst>
                <a:gd name="connsiteX0" fmla="*/ 3075587 w 3454061"/>
                <a:gd name="connsiteY0" fmla="*/ 180 h 932115"/>
                <a:gd name="connsiteX1" fmla="*/ 3403092 w 3454061"/>
                <a:gd name="connsiteY1" fmla="*/ 3526 h 932115"/>
                <a:gd name="connsiteX2" fmla="*/ 3454061 w 3454061"/>
                <a:gd name="connsiteY2" fmla="*/ 5418 h 932115"/>
                <a:gd name="connsiteX3" fmla="*/ 3448120 w 3454061"/>
                <a:gd name="connsiteY3" fmla="*/ 6318 h 932115"/>
                <a:gd name="connsiteX4" fmla="*/ 577010 w 3454061"/>
                <a:gd name="connsiteY4" fmla="*/ 881089 h 932115"/>
                <a:gd name="connsiteX5" fmla="*/ 487431 w 3454061"/>
                <a:gd name="connsiteY5" fmla="*/ 932115 h 932115"/>
                <a:gd name="connsiteX6" fmla="*/ 0 w 3454061"/>
                <a:gd name="connsiteY6" fmla="*/ 932115 h 932115"/>
                <a:gd name="connsiteX7" fmla="*/ 0 w 3454061"/>
                <a:gd name="connsiteY7" fmla="*/ 667389 h 932115"/>
                <a:gd name="connsiteX8" fmla="*/ 3051 w 3454061"/>
                <a:gd name="connsiteY8" fmla="*/ 665995 h 932115"/>
                <a:gd name="connsiteX9" fmla="*/ 2629993 w 3454061"/>
                <a:gd name="connsiteY9" fmla="*/ 34498 h 932115"/>
                <a:gd name="connsiteX10" fmla="*/ 2911984 w 3454061"/>
                <a:gd name="connsiteY10" fmla="*/ 4362 h 932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54061" h="932115">
                  <a:moveTo>
                    <a:pt x="3075587" y="180"/>
                  </a:moveTo>
                  <a:cubicBezTo>
                    <a:pt x="3179917" y="-483"/>
                    <a:pt x="3289296" y="705"/>
                    <a:pt x="3403092" y="3526"/>
                  </a:cubicBezTo>
                  <a:lnTo>
                    <a:pt x="3454061" y="5418"/>
                  </a:lnTo>
                  <a:lnTo>
                    <a:pt x="3448120" y="6318"/>
                  </a:lnTo>
                  <a:cubicBezTo>
                    <a:pt x="2255860" y="209990"/>
                    <a:pt x="1261027" y="513466"/>
                    <a:pt x="577010" y="881089"/>
                  </a:cubicBezTo>
                  <a:lnTo>
                    <a:pt x="487431" y="932115"/>
                  </a:lnTo>
                  <a:lnTo>
                    <a:pt x="0" y="932115"/>
                  </a:lnTo>
                  <a:lnTo>
                    <a:pt x="0" y="667389"/>
                  </a:lnTo>
                  <a:lnTo>
                    <a:pt x="3051" y="665995"/>
                  </a:lnTo>
                  <a:cubicBezTo>
                    <a:pt x="661260" y="384830"/>
                    <a:pt x="1570981" y="163782"/>
                    <a:pt x="2629993" y="34498"/>
                  </a:cubicBezTo>
                  <a:lnTo>
                    <a:pt x="2911984" y="4362"/>
                  </a:lnTo>
                  <a:close/>
                </a:path>
              </a:pathLst>
            </a:custGeom>
            <a:solidFill>
              <a:srgbClr val="BCCCEA"/>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n-ea"/>
                <a:ea typeface="+mn-ea"/>
              </a:endParaRPr>
            </a:p>
          </p:txBody>
        </p:sp>
        <p:sp>
          <p:nvSpPr>
            <p:cNvPr id="13" name="任意多边形: 形状 12"/>
            <p:cNvSpPr/>
            <p:nvPr userDrawn="1"/>
          </p:nvSpPr>
          <p:spPr>
            <a:xfrm flipH="1">
              <a:off x="9766476" y="6162907"/>
              <a:ext cx="2425524" cy="874107"/>
            </a:xfrm>
            <a:custGeom>
              <a:avLst/>
              <a:gdLst>
                <a:gd name="connsiteX0" fmla="*/ 2425524 w 2425524"/>
                <a:gd name="connsiteY0" fmla="*/ 0 h 874107"/>
                <a:gd name="connsiteX1" fmla="*/ 1859447 w 2425524"/>
                <a:gd name="connsiteY1" fmla="*/ 138382 h 874107"/>
                <a:gd name="connsiteX2" fmla="*/ 132576 w 2425524"/>
                <a:gd name="connsiteY2" fmla="*/ 872580 h 874107"/>
                <a:gd name="connsiteX3" fmla="*/ 130652 w 2425524"/>
                <a:gd name="connsiteY3" fmla="*/ 874107 h 874107"/>
                <a:gd name="connsiteX4" fmla="*/ 0 w 2425524"/>
                <a:gd name="connsiteY4" fmla="*/ 874107 h 874107"/>
                <a:gd name="connsiteX5" fmla="*/ 0 w 2425524"/>
                <a:gd name="connsiteY5" fmla="*/ 438222 h 874107"/>
                <a:gd name="connsiteX6" fmla="*/ 182097 w 2425524"/>
                <a:gd name="connsiteY6" fmla="*/ 409355 h 874107"/>
                <a:gd name="connsiteX7" fmla="*/ 2174525 w 2425524"/>
                <a:gd name="connsiteY7" fmla="*/ 29947 h 874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5524" h="874107">
                  <a:moveTo>
                    <a:pt x="2425524" y="0"/>
                  </a:moveTo>
                  <a:lnTo>
                    <a:pt x="1859447" y="138382"/>
                  </a:lnTo>
                  <a:cubicBezTo>
                    <a:pt x="1122833" y="343923"/>
                    <a:pt x="530807" y="593456"/>
                    <a:pt x="132576" y="872580"/>
                  </a:cubicBezTo>
                  <a:lnTo>
                    <a:pt x="130652" y="874107"/>
                  </a:lnTo>
                  <a:lnTo>
                    <a:pt x="0" y="874107"/>
                  </a:lnTo>
                  <a:lnTo>
                    <a:pt x="0" y="438222"/>
                  </a:lnTo>
                  <a:lnTo>
                    <a:pt x="182097" y="409355"/>
                  </a:lnTo>
                  <a:cubicBezTo>
                    <a:pt x="716953" y="314420"/>
                    <a:pt x="1381227" y="135440"/>
                    <a:pt x="2174525" y="29947"/>
                  </a:cubicBezTo>
                  <a:close/>
                </a:path>
              </a:pathLst>
            </a:custGeom>
            <a:solidFill>
              <a:srgbClr val="203864"/>
            </a:solidFill>
            <a:ln w="12700" cap="flat" cmpd="sng" algn="ctr">
              <a:noFill/>
              <a:prstDash val="solid"/>
              <a:miter lim="800000"/>
            </a:ln>
            <a:effectLst/>
            <a:extLst>
              <a:ext uri="{91240B29-F687-4F45-9708-019B960494DF}">
                <a14:hiddenLine xmlns:a14="http://schemas.microsoft.com/office/drawing/2010/main" w="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n-ea"/>
                <a:ea typeface="+mn-ea"/>
              </a:endParaRPr>
            </a:p>
          </p:txBody>
        </p:sp>
      </p:grpSp>
    </p:spTree>
    <p:extLst>
      <p:ext uri="{BB962C8B-B14F-4D97-AF65-F5344CB8AC3E}">
        <p14:creationId xmlns:p14="http://schemas.microsoft.com/office/powerpoint/2010/main" val="39960347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矩形 1">
            <a:extLst>
              <a:ext uri="{FF2B5EF4-FFF2-40B4-BE49-F238E27FC236}">
                <a16:creationId xmlns:a16="http://schemas.microsoft.com/office/drawing/2014/main" id="{D07F4A60-67B4-364C-9AFC-CCC0AA8E9E4C}"/>
              </a:ext>
            </a:extLst>
          </p:cNvPr>
          <p:cNvSpPr>
            <a:spLocks noChangeArrowheads="1"/>
          </p:cNvSpPr>
          <p:nvPr userDrawn="1"/>
        </p:nvSpPr>
        <p:spPr bwMode="auto">
          <a:xfrm>
            <a:off x="3705600" y="1037431"/>
            <a:ext cx="4780800" cy="4783137"/>
          </a:xfrm>
          <a:prstGeom prst="rect">
            <a:avLst/>
          </a:prstGeom>
          <a:blipFill dpi="0" rotWithShape="1">
            <a:blip r:embed="rId10">
              <a:alphaModFix amt="20000"/>
            </a:blip>
            <a:srcRect/>
            <a:stretch>
              <a:fillRect/>
            </a:stretch>
          </a:blipFill>
          <a:ln>
            <a:noFill/>
          </a:ln>
          <a:extLst>
            <a:ext uri="{91240B29-F687-4F45-9708-019B960494DF}">
              <a14:hiddenLine xmlns:a14="http://schemas.microsoft.com/office/drawing/2010/main" w="12700">
                <a:solidFill>
                  <a:srgbClr val="000000"/>
                </a:solidFill>
                <a:miter lim="800000"/>
                <a:headEnd/>
                <a:tailEnd/>
              </a14:hiddenLine>
            </a:ext>
          </a:extLst>
        </p:spPr>
        <p:txBody>
          <a:bodyPr anchor="ctr"/>
          <a:lstStyle>
            <a:lvl1pPr>
              <a:defRPr>
                <a:solidFill>
                  <a:schemeClr val="tx1"/>
                </a:solidFill>
                <a:latin typeface="Calibri" charset="0"/>
                <a:ea typeface="SimSun" charset="-122"/>
              </a:defRPr>
            </a:lvl1pPr>
            <a:lvl2pPr marL="742950" indent="-285750">
              <a:defRPr>
                <a:solidFill>
                  <a:schemeClr val="tx1"/>
                </a:solidFill>
                <a:latin typeface="Calibri" charset="0"/>
                <a:ea typeface="SimSun" charset="-122"/>
              </a:defRPr>
            </a:lvl2pPr>
            <a:lvl3pPr marL="1143000" indent="-228600">
              <a:defRPr>
                <a:solidFill>
                  <a:schemeClr val="tx1"/>
                </a:solidFill>
                <a:latin typeface="Calibri" charset="0"/>
                <a:ea typeface="SimSun" charset="-122"/>
              </a:defRPr>
            </a:lvl3pPr>
            <a:lvl4pPr marL="1600200" indent="-228600">
              <a:defRPr>
                <a:solidFill>
                  <a:schemeClr val="tx1"/>
                </a:solidFill>
                <a:latin typeface="Calibri" charset="0"/>
                <a:ea typeface="SimSun" charset="-122"/>
              </a:defRPr>
            </a:lvl4pPr>
            <a:lvl5pPr marL="2057400" indent="-228600">
              <a:defRPr>
                <a:solidFill>
                  <a:schemeClr val="tx1"/>
                </a:solidFill>
                <a:latin typeface="Calibri" charset="0"/>
                <a:ea typeface="SimSun" charset="-122"/>
              </a:defRPr>
            </a:lvl5pPr>
            <a:lvl6pPr marL="2514600" indent="-228600" eaLnBrk="0" fontAlgn="base" hangingPunct="0">
              <a:spcBef>
                <a:spcPct val="0"/>
              </a:spcBef>
              <a:spcAft>
                <a:spcPct val="0"/>
              </a:spcAft>
              <a:defRPr>
                <a:solidFill>
                  <a:schemeClr val="tx1"/>
                </a:solidFill>
                <a:latin typeface="Calibri" charset="0"/>
                <a:ea typeface="SimSun" charset="-122"/>
              </a:defRPr>
            </a:lvl6pPr>
            <a:lvl7pPr marL="2971800" indent="-228600" eaLnBrk="0" fontAlgn="base" hangingPunct="0">
              <a:spcBef>
                <a:spcPct val="0"/>
              </a:spcBef>
              <a:spcAft>
                <a:spcPct val="0"/>
              </a:spcAft>
              <a:defRPr>
                <a:solidFill>
                  <a:schemeClr val="tx1"/>
                </a:solidFill>
                <a:latin typeface="Calibri" charset="0"/>
                <a:ea typeface="SimSun" charset="-122"/>
              </a:defRPr>
            </a:lvl7pPr>
            <a:lvl8pPr marL="3429000" indent="-228600" eaLnBrk="0" fontAlgn="base" hangingPunct="0">
              <a:spcBef>
                <a:spcPct val="0"/>
              </a:spcBef>
              <a:spcAft>
                <a:spcPct val="0"/>
              </a:spcAft>
              <a:defRPr>
                <a:solidFill>
                  <a:schemeClr val="tx1"/>
                </a:solidFill>
                <a:latin typeface="Calibri" charset="0"/>
                <a:ea typeface="SimSun" charset="-122"/>
              </a:defRPr>
            </a:lvl8pPr>
            <a:lvl9pPr marL="3886200" indent="-228600" eaLnBrk="0" fontAlgn="base" hangingPunct="0">
              <a:spcBef>
                <a:spcPct val="0"/>
              </a:spcBef>
              <a:spcAft>
                <a:spcPct val="0"/>
              </a:spcAft>
              <a:defRPr>
                <a:solidFill>
                  <a:schemeClr val="tx1"/>
                </a:solidFill>
                <a:latin typeface="Calibri" charset="0"/>
                <a:ea typeface="SimSun" charset="-122"/>
              </a:defRPr>
            </a:lvl9pPr>
          </a:lstStyle>
          <a:p>
            <a:pPr algn="ctr"/>
            <a:endParaRPr lang="en-US" altLang="x-none">
              <a:solidFill>
                <a:srgbClr val="FFFFFF"/>
              </a:solidFill>
            </a:endParaRPr>
          </a:p>
        </p:txBody>
      </p:sp>
    </p:spTree>
  </p:cSld>
  <p:clrMap bg1="lt1" tx1="dk1" bg2="lt2" tx2="dk2" accent1="accent1" accent2="accent2" accent3="accent3" accent4="accent4" accent5="accent5" accent6="accent6" hlink="hlink" folHlink="folHlink"/>
  <p:sldLayoutIdLst>
    <p:sldLayoutId id="2147483834" r:id="rId1"/>
    <p:sldLayoutId id="2147483835" r:id="rId2"/>
    <p:sldLayoutId id="2147483836" r:id="rId3"/>
    <p:sldLayoutId id="2147483837" r:id="rId4"/>
    <p:sldLayoutId id="2147483838" r:id="rId5"/>
    <p:sldLayoutId id="2147483839" r:id="rId6"/>
    <p:sldLayoutId id="2147483840" r:id="rId7"/>
    <p:sldLayoutId id="2147483841" r:id="rId8"/>
  </p:sldLayoutIdLst>
  <p:txStyles>
    <p:titleStyle>
      <a:lvl1pPr algn="l" rtl="0" eaLnBrk="0" fontAlgn="base" hangingPunct="0">
        <a:lnSpc>
          <a:spcPct val="90000"/>
        </a:lnSpc>
        <a:spcBef>
          <a:spcPct val="0"/>
        </a:spcBef>
        <a:spcAft>
          <a:spcPct val="0"/>
        </a:spcAft>
        <a:defRPr sz="4400" kern="1200">
          <a:solidFill>
            <a:schemeClr val="tx1"/>
          </a:solidFill>
          <a:latin typeface="+mj-lt"/>
          <a:ea typeface="SimSun" panose="02010600030101010101" pitchFamily="2" charset="-122"/>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SimSun" panose="02010600030101010101"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SimSun" panose="02010600030101010101"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SimSun" panose="02010600030101010101"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SimSun" panose="02010600030101010101" pitchFamily="2" charset="-122"/>
        </a:defRPr>
      </a:lvl5pPr>
      <a:lvl6pPr marL="457189" algn="l" rtl="0" fontAlgn="base">
        <a:lnSpc>
          <a:spcPct val="90000"/>
        </a:lnSpc>
        <a:spcBef>
          <a:spcPct val="0"/>
        </a:spcBef>
        <a:spcAft>
          <a:spcPct val="0"/>
        </a:spcAft>
        <a:defRPr sz="4400">
          <a:solidFill>
            <a:schemeClr val="tx1"/>
          </a:solidFill>
          <a:latin typeface="Calibri Light" panose="020F0302020204030204" pitchFamily="34" charset="0"/>
          <a:ea typeface="SimSun" panose="02010600030101010101" pitchFamily="2" charset="-122"/>
        </a:defRPr>
      </a:lvl6pPr>
      <a:lvl7pPr marL="914377" algn="l" rtl="0" fontAlgn="base">
        <a:lnSpc>
          <a:spcPct val="90000"/>
        </a:lnSpc>
        <a:spcBef>
          <a:spcPct val="0"/>
        </a:spcBef>
        <a:spcAft>
          <a:spcPct val="0"/>
        </a:spcAft>
        <a:defRPr sz="4400">
          <a:solidFill>
            <a:schemeClr val="tx1"/>
          </a:solidFill>
          <a:latin typeface="Calibri Light" panose="020F0302020204030204" pitchFamily="34" charset="0"/>
          <a:ea typeface="SimSun" panose="02010600030101010101" pitchFamily="2" charset="-122"/>
        </a:defRPr>
      </a:lvl7pPr>
      <a:lvl8pPr marL="1371566" algn="l" rtl="0" fontAlgn="base">
        <a:lnSpc>
          <a:spcPct val="90000"/>
        </a:lnSpc>
        <a:spcBef>
          <a:spcPct val="0"/>
        </a:spcBef>
        <a:spcAft>
          <a:spcPct val="0"/>
        </a:spcAft>
        <a:defRPr sz="4400">
          <a:solidFill>
            <a:schemeClr val="tx1"/>
          </a:solidFill>
          <a:latin typeface="Calibri Light" panose="020F0302020204030204" pitchFamily="34" charset="0"/>
          <a:ea typeface="SimSun" panose="02010600030101010101" pitchFamily="2" charset="-122"/>
        </a:defRPr>
      </a:lvl8pPr>
      <a:lvl9pPr marL="1828754" algn="l" rtl="0" fontAlgn="base">
        <a:lnSpc>
          <a:spcPct val="90000"/>
        </a:lnSpc>
        <a:spcBef>
          <a:spcPct val="0"/>
        </a:spcBef>
        <a:spcAft>
          <a:spcPct val="0"/>
        </a:spcAft>
        <a:defRPr sz="4400">
          <a:solidFill>
            <a:schemeClr val="tx1"/>
          </a:solidFill>
          <a:latin typeface="Calibri Light" panose="020F0302020204030204" pitchFamily="34" charset="0"/>
          <a:ea typeface="SimSun" panose="02010600030101010101" pitchFamily="2" charset="-122"/>
        </a:defRPr>
      </a:lvl9pPr>
    </p:titleStyle>
    <p:bodyStyle>
      <a:lvl1pPr marL="228594" indent="-228594" algn="l" rtl="0" eaLnBrk="0" fontAlgn="base" hangingPunct="0">
        <a:lnSpc>
          <a:spcPct val="90000"/>
        </a:lnSpc>
        <a:spcBef>
          <a:spcPts val="1000"/>
        </a:spcBef>
        <a:spcAft>
          <a:spcPct val="0"/>
        </a:spcAft>
        <a:buFont typeface="Arial" charset="0"/>
        <a:buChar char="•"/>
        <a:defRPr sz="2800" kern="1200">
          <a:solidFill>
            <a:schemeClr val="tx1"/>
          </a:solidFill>
          <a:latin typeface="+mn-lt"/>
          <a:ea typeface="SimSun" panose="02010600030101010101" pitchFamily="2" charset="-122"/>
          <a:cs typeface="+mn-cs"/>
        </a:defRPr>
      </a:lvl1pPr>
      <a:lvl2pPr marL="685783" indent="-228594" algn="l" rtl="0" eaLnBrk="0" fontAlgn="base" hangingPunct="0">
        <a:lnSpc>
          <a:spcPct val="90000"/>
        </a:lnSpc>
        <a:spcBef>
          <a:spcPts val="500"/>
        </a:spcBef>
        <a:spcAft>
          <a:spcPct val="0"/>
        </a:spcAft>
        <a:buFont typeface="Arial" charset="0"/>
        <a:buChar char="•"/>
        <a:defRPr sz="2400" kern="1200">
          <a:solidFill>
            <a:schemeClr val="tx1"/>
          </a:solidFill>
          <a:latin typeface="+mn-lt"/>
          <a:ea typeface="SimSun" panose="02010600030101010101" pitchFamily="2" charset="-122"/>
          <a:cs typeface="+mn-cs"/>
        </a:defRPr>
      </a:lvl2pPr>
      <a:lvl3pPr marL="1142971" indent="-228594" algn="l" rtl="0" eaLnBrk="0" fontAlgn="base" hangingPunct="0">
        <a:lnSpc>
          <a:spcPct val="90000"/>
        </a:lnSpc>
        <a:spcBef>
          <a:spcPts val="500"/>
        </a:spcBef>
        <a:spcAft>
          <a:spcPct val="0"/>
        </a:spcAft>
        <a:buFont typeface="Arial" charset="0"/>
        <a:buChar char="•"/>
        <a:defRPr sz="2000" kern="1200">
          <a:solidFill>
            <a:schemeClr val="tx1"/>
          </a:solidFill>
          <a:latin typeface="+mn-lt"/>
          <a:ea typeface="SimSun" panose="02010600030101010101" pitchFamily="2" charset="-122"/>
          <a:cs typeface="+mn-cs"/>
        </a:defRPr>
      </a:lvl3pPr>
      <a:lvl4pPr marL="1600160" indent="-228594" algn="l" rtl="0" eaLnBrk="0" fontAlgn="base" hangingPunct="0">
        <a:lnSpc>
          <a:spcPct val="90000"/>
        </a:lnSpc>
        <a:spcBef>
          <a:spcPts val="500"/>
        </a:spcBef>
        <a:spcAft>
          <a:spcPct val="0"/>
        </a:spcAft>
        <a:buFont typeface="Arial" charset="0"/>
        <a:buChar char="•"/>
        <a:defRPr kern="1200">
          <a:solidFill>
            <a:schemeClr val="tx1"/>
          </a:solidFill>
          <a:latin typeface="+mn-lt"/>
          <a:ea typeface="SimSun" panose="02010600030101010101" pitchFamily="2" charset="-122"/>
          <a:cs typeface="+mn-cs"/>
        </a:defRPr>
      </a:lvl4pPr>
      <a:lvl5pPr marL="2057349" indent="-228594" algn="l" rtl="0" eaLnBrk="0" fontAlgn="base" hangingPunct="0">
        <a:lnSpc>
          <a:spcPct val="90000"/>
        </a:lnSpc>
        <a:spcBef>
          <a:spcPts val="500"/>
        </a:spcBef>
        <a:spcAft>
          <a:spcPct val="0"/>
        </a:spcAft>
        <a:buFont typeface="Arial" charset="0"/>
        <a:buChar char="•"/>
        <a:defRPr kern="1200">
          <a:solidFill>
            <a:schemeClr val="tx1"/>
          </a:solidFill>
          <a:latin typeface="+mn-lt"/>
          <a:ea typeface="SimSun" panose="02010600030101010101" pitchFamily="2" charset="-122"/>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23.jpeg"/><Relationship Id="rId5" Type="http://schemas.openxmlformats.org/officeDocument/2006/relationships/image" Target="../media/image22.png"/><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5.xml"/><Relationship Id="rId5" Type="http://schemas.openxmlformats.org/officeDocument/2006/relationships/image" Target="../media/image12.png"/><Relationship Id="rId4" Type="http://schemas.openxmlformats.org/officeDocument/2006/relationships/image" Target="../media/image11.png"/></Relationships>
</file>

<file path=ppt/slides/_rels/slide3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3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50.png"/></Relationships>
</file>

<file path=ppt/slides/_rels/slide3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openxmlformats.org/officeDocument/2006/relationships/image" Target="../media/image56.png"/></Relationships>
</file>

<file path=ppt/slides/_rels/slide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圆角 12"/>
          <p:cNvSpPr/>
          <p:nvPr/>
        </p:nvSpPr>
        <p:spPr>
          <a:xfrm>
            <a:off x="1" y="0"/>
            <a:ext cx="12192000" cy="4921250"/>
          </a:xfrm>
          <a:prstGeom prst="roundRect">
            <a:avLst>
              <a:gd name="adj" fmla="val 0"/>
            </a:avLst>
          </a:prstGeom>
          <a:solidFill>
            <a:srgbClr val="203864"/>
          </a:solidFill>
          <a:ln w="28575" cap="flat" cmpd="sng" algn="ctr">
            <a:solidFill>
              <a:schemeClr val="bg1"/>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1012436" y="1817332"/>
            <a:ext cx="10167125" cy="840230"/>
          </a:xfrm>
          <a:prstGeom prst="rect">
            <a:avLst/>
          </a:prstGeom>
          <a:noFill/>
        </p:spPr>
        <p:txBody>
          <a:bodyPr wrap="square">
            <a:spAutoFit/>
          </a:bodyPr>
          <a:lstStyle/>
          <a:p>
            <a:pPr marL="0" marR="0" lvl="0" indent="0" algn="ctr" defTabSz="742950" rtl="0" eaLnBrk="1" fontAlgn="auto" latinLnBrk="0" hangingPunct="1">
              <a:lnSpc>
                <a:spcPct val="90000"/>
              </a:lnSpc>
              <a:spcBef>
                <a:spcPts val="0"/>
              </a:spcBef>
              <a:spcAft>
                <a:spcPts val="0"/>
              </a:spcAft>
              <a:buClrTx/>
              <a:buSzTx/>
              <a:buFont typeface="Arial" panose="020B0604020202020204" pitchFamily="34" charset="0"/>
              <a:buNone/>
              <a:defRPr/>
            </a:pPr>
            <a:r>
              <a:rPr lang="en-US" altLang="zh-CN" sz="5400" b="1" spc="200" dirty="0">
                <a:gradFill>
                  <a:gsLst>
                    <a:gs pos="90000">
                      <a:srgbClr val="2D3D79">
                        <a:lumMod val="20000"/>
                        <a:lumOff val="80000"/>
                      </a:srgbClr>
                    </a:gs>
                    <a:gs pos="0">
                      <a:prstClr val="white"/>
                    </a:gs>
                  </a:gsLst>
                  <a:lin ang="2700000" scaled="1"/>
                </a:gradFill>
                <a:effectLst>
                  <a:outerShdw blurRad="152400" dist="190500" dir="5400000" sx="96000" sy="96000" rotWithShape="0">
                    <a:srgbClr val="2D3D79">
                      <a:lumMod val="50000"/>
                      <a:alpha val="35000"/>
                    </a:srgbClr>
                  </a:outerShdw>
                </a:effectLst>
                <a:latin typeface="微软雅黑" panose="020B0503020204020204" charset="-122"/>
                <a:ea typeface="微软雅黑" panose="020B0503020204020204" charset="-122"/>
              </a:rPr>
              <a:t>5.2 </a:t>
            </a:r>
            <a:r>
              <a:rPr lang="zh-CN" altLang="en-US" sz="5400" b="1" spc="200" dirty="0">
                <a:gradFill>
                  <a:gsLst>
                    <a:gs pos="90000">
                      <a:srgbClr val="2D3D79">
                        <a:lumMod val="20000"/>
                        <a:lumOff val="80000"/>
                      </a:srgbClr>
                    </a:gs>
                    <a:gs pos="0">
                      <a:prstClr val="white"/>
                    </a:gs>
                  </a:gsLst>
                  <a:lin ang="2700000" scaled="1"/>
                </a:gradFill>
                <a:effectLst>
                  <a:outerShdw blurRad="152400" dist="190500" dir="5400000" sx="96000" sy="96000" rotWithShape="0">
                    <a:srgbClr val="2D3D79">
                      <a:lumMod val="50000"/>
                      <a:alpha val="35000"/>
                    </a:srgbClr>
                  </a:outerShdw>
                </a:effectLst>
                <a:latin typeface="微软雅黑" panose="020B0503020204020204" charset="-122"/>
                <a:ea typeface="微软雅黑" panose="020B0503020204020204" charset="-122"/>
              </a:rPr>
              <a:t>大语言模型的提示学习</a:t>
            </a:r>
          </a:p>
        </p:txBody>
      </p:sp>
      <p:sp>
        <p:nvSpPr>
          <p:cNvPr id="9" name="文本框 8"/>
          <p:cNvSpPr txBox="1"/>
          <p:nvPr/>
        </p:nvSpPr>
        <p:spPr>
          <a:xfrm>
            <a:off x="3047999" y="5467425"/>
            <a:ext cx="6096000" cy="1081322"/>
          </a:xfrm>
          <a:prstGeom prst="rect">
            <a:avLst/>
          </a:prstGeom>
          <a:noFill/>
        </p:spPr>
        <p:txBody>
          <a:bodyPr wrap="square">
            <a:spAutoFit/>
          </a:bodyPr>
          <a:lstStyle/>
          <a:p>
            <a:pPr marL="0" marR="0" lvl="0" indent="0" algn="ctr" defTabSz="742950" rtl="0" eaLnBrk="1" fontAlgn="auto" latinLnBrk="0" hangingPunct="1">
              <a:lnSpc>
                <a:spcPct val="90000"/>
              </a:lnSpc>
              <a:spcBef>
                <a:spcPts val="815"/>
              </a:spcBef>
              <a:spcAft>
                <a:spcPts val="0"/>
              </a:spcAft>
              <a:buClrTx/>
              <a:buSzTx/>
              <a:buFont typeface="Arial" panose="020B0604020202020204" pitchFamily="34" charset="0"/>
              <a:buNone/>
              <a:defRPr/>
            </a:pPr>
            <a:r>
              <a:rPr kumimoji="0" lang="zh-CN" altLang="en-US" sz="3200" b="1" i="0" u="none" strike="noStrike" kern="1200" cap="none" spc="0" normalizeH="0" baseline="0" noProof="0" dirty="0">
                <a:ln>
                  <a:noFill/>
                </a:ln>
                <a:effectLst/>
                <a:uLnTx/>
                <a:uFillTx/>
                <a:latin typeface="微软雅黑" panose="020B0503020204020204" charset="-122"/>
                <a:ea typeface="微软雅黑" panose="020B0503020204020204" charset="-122"/>
                <a:cs typeface="+mn-cs"/>
              </a:rPr>
              <a:t>华中科技大学软件学院</a:t>
            </a:r>
            <a:endParaRPr kumimoji="0" lang="en-US" altLang="zh-CN" sz="3200" b="1" i="0" u="none" strike="noStrike" kern="1200" cap="none" spc="0" normalizeH="0" baseline="0" noProof="0" dirty="0">
              <a:ln>
                <a:noFill/>
              </a:ln>
              <a:effectLst/>
              <a:uLnTx/>
              <a:uFillTx/>
              <a:latin typeface="微软雅黑" panose="020B0503020204020204" charset="-122"/>
              <a:ea typeface="微软雅黑" panose="020B0503020204020204" charset="-122"/>
              <a:cs typeface="+mn-cs"/>
            </a:endParaRPr>
          </a:p>
          <a:p>
            <a:pPr marL="0" marR="0" lvl="0" indent="0" algn="ctr" defTabSz="742950" rtl="0" eaLnBrk="1" fontAlgn="auto" latinLnBrk="0" hangingPunct="1">
              <a:lnSpc>
                <a:spcPct val="90000"/>
              </a:lnSpc>
              <a:spcBef>
                <a:spcPts val="815"/>
              </a:spcBef>
              <a:spcAft>
                <a:spcPts val="0"/>
              </a:spcAft>
              <a:buClrTx/>
              <a:buSzTx/>
              <a:buFont typeface="Arial" panose="020B0604020202020204" pitchFamily="34" charset="0"/>
              <a:buNone/>
              <a:defRPr/>
            </a:pPr>
            <a:r>
              <a:rPr lang="zh-CN" altLang="en-US" sz="3200" b="1" dirty="0">
                <a:latin typeface="微软雅黑" panose="020B0503020204020204" charset="-122"/>
                <a:ea typeface="微软雅黑" panose="020B0503020204020204" charset="-122"/>
              </a:rPr>
              <a:t>陈 伟</a:t>
            </a:r>
            <a:endParaRPr kumimoji="0" lang="en-US" altLang="zh-CN" sz="3200" b="1" i="0" u="none" strike="noStrike" kern="1200" cap="none" spc="0" normalizeH="0" baseline="0" noProof="0" dirty="0">
              <a:ln>
                <a:noFill/>
              </a:ln>
              <a:effectLst/>
              <a:uLnTx/>
              <a:uFillTx/>
              <a:latin typeface="微软雅黑" panose="020B0503020204020204" charset="-122"/>
              <a:ea typeface="微软雅黑" panose="020B0503020204020204" charset="-122"/>
              <a:cs typeface="+mn-cs"/>
            </a:endParaRPr>
          </a:p>
        </p:txBody>
      </p:sp>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3786" y="309253"/>
            <a:ext cx="2841150" cy="574526"/>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905D6F-2915-EF88-DA4B-7EE7DFAF5328}"/>
              </a:ext>
            </a:extLst>
          </p:cNvPr>
          <p:cNvSpPr>
            <a:spLocks noGrp="1"/>
          </p:cNvSpPr>
          <p:nvPr>
            <p:ph type="title"/>
          </p:nvPr>
        </p:nvSpPr>
        <p:spPr/>
        <p:txBody>
          <a:bodyPr/>
          <a:lstStyle/>
          <a:p>
            <a:r>
              <a:rPr lang="en-US" altLang="zh-CN" dirty="0">
                <a:latin typeface="DengXian" charset="-122"/>
                <a:ea typeface="DengXian" charset="-122"/>
              </a:rPr>
              <a:t>Prompt </a:t>
            </a:r>
            <a:r>
              <a:rPr lang="zh-CN" altLang="en-US" dirty="0">
                <a:latin typeface="DengXian" charset="-122"/>
                <a:ea typeface="DengXian" charset="-122"/>
              </a:rPr>
              <a:t>流程</a:t>
            </a:r>
          </a:p>
        </p:txBody>
      </p:sp>
      <p:sp>
        <p:nvSpPr>
          <p:cNvPr id="3" name="内容占位符 2">
            <a:extLst>
              <a:ext uri="{FF2B5EF4-FFF2-40B4-BE49-F238E27FC236}">
                <a16:creationId xmlns:a16="http://schemas.microsoft.com/office/drawing/2014/main" id="{82EAB629-9889-9CB4-00F1-758DA7259E19}"/>
              </a:ext>
            </a:extLst>
          </p:cNvPr>
          <p:cNvSpPr>
            <a:spLocks noGrp="1"/>
          </p:cNvSpPr>
          <p:nvPr>
            <p:ph sz="quarter" idx="10"/>
          </p:nvPr>
        </p:nvSpPr>
        <p:spPr>
          <a:xfrm>
            <a:off x="417099" y="1290945"/>
            <a:ext cx="6376893" cy="5051897"/>
          </a:xfrm>
        </p:spPr>
        <p:txBody>
          <a:bodyPr/>
          <a:lstStyle/>
          <a:p>
            <a:pPr>
              <a:lnSpc>
                <a:spcPct val="130000"/>
              </a:lnSpc>
            </a:pPr>
            <a:r>
              <a:rPr lang="en-US" altLang="zh-CN" b="0" dirty="0">
                <a:latin typeface="黑体" panose="02010609060101010101" pitchFamily="49" charset="-122"/>
                <a:ea typeface="黑体" panose="02010609060101010101" pitchFamily="49" charset="-122"/>
              </a:rPr>
              <a:t>1.</a:t>
            </a:r>
            <a:r>
              <a:rPr lang="fr-FR" altLang="zh-CN" b="0" dirty="0">
                <a:latin typeface="Arial" panose="020B0604020202020204" pitchFamily="34" charset="0"/>
                <a:ea typeface="黑体" panose="02010609060101010101" pitchFamily="49" charset="-122"/>
                <a:cs typeface="Arial" panose="020B0604020202020204" pitchFamily="34" charset="0"/>
              </a:rPr>
              <a:t>Prompt</a:t>
            </a:r>
            <a:r>
              <a:rPr lang="fr-FR" altLang="zh-CN" b="0" dirty="0">
                <a:latin typeface="黑体" panose="02010609060101010101" pitchFamily="49" charset="-122"/>
                <a:ea typeface="黑体" panose="02010609060101010101" pitchFamily="49" charset="-122"/>
              </a:rPr>
              <a:t> </a:t>
            </a:r>
            <a:r>
              <a:rPr lang="zh-CN" altLang="fr-FR" b="0" dirty="0">
                <a:latin typeface="黑体" panose="02010609060101010101" pitchFamily="49" charset="-122"/>
                <a:ea typeface="黑体" panose="02010609060101010101" pitchFamily="49" charset="-122"/>
              </a:rPr>
              <a:t>模版（</a:t>
            </a:r>
            <a:r>
              <a:rPr lang="fr-FR" altLang="zh-CN" b="0" dirty="0">
                <a:latin typeface="Arial" panose="020B0604020202020204" pitchFamily="34" charset="0"/>
                <a:ea typeface="黑体" panose="02010609060101010101" pitchFamily="49" charset="-122"/>
                <a:cs typeface="Arial" panose="020B0604020202020204" pitchFamily="34" charset="0"/>
              </a:rPr>
              <a:t>Template</a:t>
            </a:r>
            <a:r>
              <a:rPr lang="zh-CN" altLang="fr-FR" b="0" dirty="0">
                <a:latin typeface="黑体" panose="02010609060101010101" pitchFamily="49" charset="-122"/>
                <a:ea typeface="黑体" panose="02010609060101010101" pitchFamily="49" charset="-122"/>
              </a:rPr>
              <a:t>）的构造</a:t>
            </a:r>
            <a:endParaRPr lang="en-US" altLang="zh-CN" b="0" dirty="0">
              <a:latin typeface="黑体" panose="02010609060101010101" pitchFamily="49" charset="-122"/>
              <a:ea typeface="黑体" panose="02010609060101010101" pitchFamily="49" charset="-122"/>
            </a:endParaRPr>
          </a:p>
          <a:p>
            <a:pPr>
              <a:lnSpc>
                <a:spcPct val="130000"/>
              </a:lnSpc>
            </a:pPr>
            <a:r>
              <a:rPr lang="en-US" altLang="zh-CN" b="0" dirty="0">
                <a:latin typeface="黑体" panose="02010609060101010101" pitchFamily="49" charset="-122"/>
                <a:ea typeface="黑体" panose="02010609060101010101" pitchFamily="49" charset="-122"/>
              </a:rPr>
              <a:t>2.</a:t>
            </a:r>
            <a:r>
              <a:rPr lang="en-US" altLang="zh-CN" b="0" dirty="0">
                <a:latin typeface="Arial" panose="020B0604020202020204" pitchFamily="34" charset="0"/>
                <a:ea typeface="黑体" panose="02010609060101010101" pitchFamily="49" charset="-122"/>
                <a:cs typeface="Arial" panose="020B0604020202020204" pitchFamily="34" charset="0"/>
              </a:rPr>
              <a:t>Prompt</a:t>
            </a:r>
            <a:r>
              <a:rPr lang="en-US" altLang="zh-CN" b="0" dirty="0">
                <a:latin typeface="黑体" panose="02010609060101010101" pitchFamily="49" charset="-122"/>
                <a:ea typeface="黑体" panose="02010609060101010101" pitchFamily="49" charset="-122"/>
              </a:rPr>
              <a:t> </a:t>
            </a:r>
            <a:r>
              <a:rPr lang="zh-CN" altLang="en-US" b="0" dirty="0">
                <a:latin typeface="黑体" panose="02010609060101010101" pitchFamily="49" charset="-122"/>
                <a:ea typeface="黑体" panose="02010609060101010101" pitchFamily="49" charset="-122"/>
              </a:rPr>
              <a:t>答案空间映射（</a:t>
            </a:r>
            <a:r>
              <a:rPr lang="en-US" altLang="zh-CN" b="0" dirty="0">
                <a:latin typeface="Arial" panose="020B0604020202020204" pitchFamily="34" charset="0"/>
                <a:ea typeface="黑体" panose="02010609060101010101" pitchFamily="49" charset="-122"/>
                <a:cs typeface="Arial" panose="020B0604020202020204" pitchFamily="34" charset="0"/>
              </a:rPr>
              <a:t>Verbalizer</a:t>
            </a:r>
            <a:r>
              <a:rPr lang="zh-CN" altLang="en-US" b="0" dirty="0">
                <a:latin typeface="黑体" panose="02010609060101010101" pitchFamily="49" charset="-122"/>
                <a:ea typeface="黑体" panose="02010609060101010101" pitchFamily="49" charset="-122"/>
              </a:rPr>
              <a:t>）的构造</a:t>
            </a:r>
            <a:endParaRPr lang="en-US" altLang="zh-CN" b="0" dirty="0">
              <a:latin typeface="黑体" panose="02010609060101010101" pitchFamily="49" charset="-122"/>
              <a:ea typeface="黑体" panose="02010609060101010101" pitchFamily="49" charset="-122"/>
            </a:endParaRPr>
          </a:p>
          <a:p>
            <a:pPr>
              <a:lnSpc>
                <a:spcPct val="130000"/>
              </a:lnSpc>
            </a:pPr>
            <a:r>
              <a:rPr lang="en-US" altLang="zh-CN" b="0" dirty="0">
                <a:latin typeface="黑体" panose="02010609060101010101" pitchFamily="49" charset="-122"/>
                <a:ea typeface="黑体" panose="02010609060101010101" pitchFamily="49" charset="-122"/>
              </a:rPr>
              <a:t>3.</a:t>
            </a:r>
            <a:r>
              <a:rPr lang="zh-CN" altLang="en-US" b="0" dirty="0">
                <a:latin typeface="黑体" panose="02010609060101010101" pitchFamily="49" charset="-122"/>
                <a:ea typeface="黑体" panose="02010609060101010101" pitchFamily="49" charset="-122"/>
              </a:rPr>
              <a:t>文本代入</a:t>
            </a:r>
            <a:r>
              <a:rPr lang="en-US" altLang="zh-CN" b="0" dirty="0">
                <a:latin typeface="Arial" panose="020B0604020202020204" pitchFamily="34" charset="0"/>
                <a:ea typeface="黑体" panose="02010609060101010101" pitchFamily="49" charset="-122"/>
                <a:cs typeface="Arial" panose="020B0604020202020204" pitchFamily="34" charset="0"/>
              </a:rPr>
              <a:t>Template</a:t>
            </a:r>
            <a:r>
              <a:rPr lang="zh-CN" altLang="en-US" b="0" dirty="0">
                <a:latin typeface="黑体" panose="02010609060101010101" pitchFamily="49" charset="-122"/>
                <a:ea typeface="黑体" panose="02010609060101010101" pitchFamily="49" charset="-122"/>
              </a:rPr>
              <a:t>，并且使用预训练语言模型进行预测</a:t>
            </a:r>
            <a:endParaRPr lang="en-US" altLang="zh-CN" b="0" dirty="0">
              <a:latin typeface="黑体" panose="02010609060101010101" pitchFamily="49" charset="-122"/>
              <a:ea typeface="黑体" panose="02010609060101010101" pitchFamily="49" charset="-122"/>
            </a:endParaRPr>
          </a:p>
          <a:p>
            <a:pPr>
              <a:lnSpc>
                <a:spcPct val="130000"/>
              </a:lnSpc>
            </a:pPr>
            <a:r>
              <a:rPr lang="en-US" altLang="zh-CN" b="0" dirty="0">
                <a:latin typeface="黑体" panose="02010609060101010101" pitchFamily="49" charset="-122"/>
                <a:ea typeface="黑体" panose="02010609060101010101" pitchFamily="49" charset="-122"/>
              </a:rPr>
              <a:t>4.</a:t>
            </a:r>
            <a:r>
              <a:rPr lang="zh-CN" altLang="en-US" b="0" dirty="0">
                <a:latin typeface="黑体" panose="02010609060101010101" pitchFamily="49" charset="-122"/>
                <a:ea typeface="黑体" panose="02010609060101010101" pitchFamily="49" charset="-122"/>
              </a:rPr>
              <a:t>将预测的结果映射回标签</a:t>
            </a:r>
            <a:endParaRPr lang="en-US" altLang="zh-CN" b="0" dirty="0">
              <a:latin typeface="黑体" panose="02010609060101010101" pitchFamily="49" charset="-122"/>
              <a:ea typeface="黑体" panose="02010609060101010101" pitchFamily="49" charset="-122"/>
            </a:endParaRPr>
          </a:p>
        </p:txBody>
      </p:sp>
      <p:pic>
        <p:nvPicPr>
          <p:cNvPr id="3076" name="Picture 4">
            <a:extLst>
              <a:ext uri="{FF2B5EF4-FFF2-40B4-BE49-F238E27FC236}">
                <a16:creationId xmlns:a16="http://schemas.microsoft.com/office/drawing/2014/main" id="{176B588D-092E-BED6-BE35-19882FDB1F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16297" y="1389888"/>
            <a:ext cx="4842889" cy="4952954"/>
          </a:xfrm>
          <a:prstGeom prst="rect">
            <a:avLst/>
          </a:prstGeom>
          <a:noFill/>
          <a:extLst>
            <a:ext uri="{909E8E84-426E-40DD-AFC4-6F175D3DCCD1}">
              <a14:hiddenFill xmlns:a14="http://schemas.microsoft.com/office/drawing/2010/main">
                <a:solidFill>
                  <a:srgbClr val="FFFFFF"/>
                </a:solidFill>
              </a14:hiddenFill>
            </a:ext>
          </a:extLst>
        </p:spPr>
      </p:pic>
      <p:sp>
        <p:nvSpPr>
          <p:cNvPr id="6" name="灯片编号占位符 3">
            <a:extLst>
              <a:ext uri="{FF2B5EF4-FFF2-40B4-BE49-F238E27FC236}">
                <a16:creationId xmlns:a16="http://schemas.microsoft.com/office/drawing/2014/main" id="{0DF97226-359C-0BD6-7C1C-E09388034BC1}"/>
              </a:ext>
            </a:extLst>
          </p:cNvPr>
          <p:cNvSpPr txBox="1">
            <a:spLocks/>
          </p:cNvSpPr>
          <p:nvPr/>
        </p:nvSpPr>
        <p:spPr>
          <a:xfrm>
            <a:off x="9155516" y="6439239"/>
            <a:ext cx="2743200" cy="365126"/>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B97EF2D-26AB-4B8E-994F-76E2F1993B11}" type="slidenum">
              <a:rPr lang="zh-CN" altLang="en-US" smtClean="0"/>
              <a:pPr/>
              <a:t>10</a:t>
            </a:fld>
            <a:endParaRPr lang="zh-CN" altLang="en-US" dirty="0"/>
          </a:p>
        </p:txBody>
      </p:sp>
      <p:sp>
        <p:nvSpPr>
          <p:cNvPr id="4" name="TextBox 3">
            <a:extLst>
              <a:ext uri="{FF2B5EF4-FFF2-40B4-BE49-F238E27FC236}">
                <a16:creationId xmlns:a16="http://schemas.microsoft.com/office/drawing/2014/main" id="{A9092E4D-2D90-730E-6ED3-A62C739DA5CA}"/>
              </a:ext>
            </a:extLst>
          </p:cNvPr>
          <p:cNvSpPr txBox="1"/>
          <p:nvPr/>
        </p:nvSpPr>
        <p:spPr>
          <a:xfrm>
            <a:off x="0" y="6386775"/>
            <a:ext cx="8039584" cy="369332"/>
          </a:xfrm>
          <a:prstGeom prst="rect">
            <a:avLst/>
          </a:prstGeom>
          <a:noFill/>
        </p:spPr>
        <p:txBody>
          <a:bodyPr wrap="square">
            <a:spAutoFit/>
          </a:bodyPr>
          <a:lstStyle/>
          <a:p>
            <a:r>
              <a:rPr lang="zh-CN" altLang="en-US" dirty="0">
                <a:latin typeface="DengXian" panose="02010600030101010101" pitchFamily="2" charset="-122"/>
                <a:ea typeface="DengXian" panose="02010600030101010101" pitchFamily="2" charset="-122"/>
                <a:cs typeface="Times New Roman" panose="02020603050405020304" pitchFamily="18" charset="0"/>
              </a:rPr>
              <a:t>上海交通大学 </a:t>
            </a:r>
            <a:r>
              <a:rPr lang="en" altLang="zh-CN" dirty="0">
                <a:latin typeface="DengXian" panose="02010600030101010101" pitchFamily="2" charset="-122"/>
                <a:ea typeface="DengXian" panose="02010600030101010101" pitchFamily="2" charset="-122"/>
                <a:cs typeface="Times New Roman" panose="02020603050405020304" pitchFamily="18" charset="0"/>
              </a:rPr>
              <a:t>CS2916</a:t>
            </a:r>
            <a:r>
              <a:rPr lang="zh-CN" altLang="en" dirty="0">
                <a:latin typeface="DengXian" panose="02010600030101010101" pitchFamily="2" charset="-122"/>
                <a:ea typeface="DengXian" panose="02010600030101010101" pitchFamily="2" charset="-122"/>
                <a:cs typeface="Times New Roman" panose="02020603050405020304" pitchFamily="18" charset="0"/>
              </a:rPr>
              <a:t>：</a:t>
            </a:r>
            <a:r>
              <a:rPr lang="zh-CN" altLang="en-US" dirty="0">
                <a:latin typeface="DengXian" panose="02010600030101010101" pitchFamily="2" charset="-122"/>
                <a:ea typeface="DengXian" panose="02010600030101010101" pitchFamily="2" charset="-122"/>
                <a:cs typeface="Times New Roman" panose="02020603050405020304" pitchFamily="18" charset="0"/>
              </a:rPr>
              <a:t>大语言模型，</a:t>
            </a:r>
            <a:r>
              <a:rPr lang="en" altLang="zh-CN" dirty="0">
                <a:latin typeface="DengXian" panose="02010600030101010101" pitchFamily="2" charset="-122"/>
                <a:ea typeface="DengXian" panose="02010600030101010101" pitchFamily="2" charset="-122"/>
                <a:cs typeface="Times New Roman" panose="02020603050405020304" pitchFamily="18" charset="0"/>
              </a:rPr>
              <a:t> Prompting Engineering</a:t>
            </a:r>
            <a:endParaRPr lang="en-CN" dirty="0"/>
          </a:p>
        </p:txBody>
      </p:sp>
    </p:spTree>
    <p:extLst>
      <p:ext uri="{BB962C8B-B14F-4D97-AF65-F5344CB8AC3E}">
        <p14:creationId xmlns:p14="http://schemas.microsoft.com/office/powerpoint/2010/main" val="3221081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905D6F-2915-EF88-DA4B-7EE7DFAF5328}"/>
              </a:ext>
            </a:extLst>
          </p:cNvPr>
          <p:cNvSpPr>
            <a:spLocks noGrp="1"/>
          </p:cNvSpPr>
          <p:nvPr>
            <p:ph type="title"/>
          </p:nvPr>
        </p:nvSpPr>
        <p:spPr/>
        <p:txBody>
          <a:bodyPr/>
          <a:lstStyle/>
          <a:p>
            <a:r>
              <a:rPr lang="en-US" altLang="zh-CN" dirty="0">
                <a:latin typeface="DengXian" charset="-122"/>
                <a:ea typeface="DengXian" charset="-122"/>
              </a:rPr>
              <a:t>Prompt </a:t>
            </a:r>
            <a:r>
              <a:rPr lang="zh-CN" altLang="en-US" dirty="0">
                <a:latin typeface="DengXian" charset="-122"/>
                <a:ea typeface="DengXian" charset="-122"/>
              </a:rPr>
              <a:t>流程</a:t>
            </a:r>
          </a:p>
        </p:txBody>
      </p:sp>
      <p:sp>
        <p:nvSpPr>
          <p:cNvPr id="3" name="内容占位符 2">
            <a:extLst>
              <a:ext uri="{FF2B5EF4-FFF2-40B4-BE49-F238E27FC236}">
                <a16:creationId xmlns:a16="http://schemas.microsoft.com/office/drawing/2014/main" id="{82EAB629-9889-9CB4-00F1-758DA7259E19}"/>
              </a:ext>
            </a:extLst>
          </p:cNvPr>
          <p:cNvSpPr>
            <a:spLocks noGrp="1"/>
          </p:cNvSpPr>
          <p:nvPr>
            <p:ph sz="quarter" idx="10"/>
          </p:nvPr>
        </p:nvSpPr>
        <p:spPr>
          <a:xfrm>
            <a:off x="417099" y="1290945"/>
            <a:ext cx="6376893" cy="5051897"/>
          </a:xfrm>
        </p:spPr>
        <p:txBody>
          <a:bodyPr/>
          <a:lstStyle/>
          <a:p>
            <a:pPr>
              <a:lnSpc>
                <a:spcPct val="130000"/>
              </a:lnSpc>
            </a:pPr>
            <a:r>
              <a:rPr lang="en-US" altLang="zh-CN" b="0" dirty="0">
                <a:latin typeface="黑体" panose="02010609060101010101" pitchFamily="49" charset="-122"/>
                <a:ea typeface="黑体" panose="02010609060101010101" pitchFamily="49" charset="-122"/>
              </a:rPr>
              <a:t>1.</a:t>
            </a:r>
            <a:r>
              <a:rPr lang="fr-FR" altLang="zh-CN" b="0" dirty="0">
                <a:latin typeface="Arial" panose="020B0604020202020204" pitchFamily="34" charset="0"/>
                <a:ea typeface="黑体" panose="02010609060101010101" pitchFamily="49" charset="-122"/>
                <a:cs typeface="Arial" panose="020B0604020202020204" pitchFamily="34" charset="0"/>
              </a:rPr>
              <a:t>Prompt</a:t>
            </a:r>
            <a:r>
              <a:rPr lang="fr-FR" altLang="zh-CN" b="0" dirty="0">
                <a:latin typeface="黑体" panose="02010609060101010101" pitchFamily="49" charset="-122"/>
                <a:ea typeface="黑体" panose="02010609060101010101" pitchFamily="49" charset="-122"/>
              </a:rPr>
              <a:t> </a:t>
            </a:r>
            <a:r>
              <a:rPr lang="zh-CN" altLang="fr-FR" b="0" dirty="0">
                <a:latin typeface="黑体" panose="02010609060101010101" pitchFamily="49" charset="-122"/>
                <a:ea typeface="黑体" panose="02010609060101010101" pitchFamily="49" charset="-122"/>
              </a:rPr>
              <a:t>模版（</a:t>
            </a:r>
            <a:r>
              <a:rPr lang="fr-FR" altLang="zh-CN" b="0" dirty="0">
                <a:latin typeface="Arial" panose="020B0604020202020204" pitchFamily="34" charset="0"/>
                <a:ea typeface="黑体" panose="02010609060101010101" pitchFamily="49" charset="-122"/>
                <a:cs typeface="Arial" panose="020B0604020202020204" pitchFamily="34" charset="0"/>
              </a:rPr>
              <a:t>Template</a:t>
            </a:r>
            <a:r>
              <a:rPr lang="zh-CN" altLang="fr-FR" b="0" dirty="0">
                <a:latin typeface="黑体" panose="02010609060101010101" pitchFamily="49" charset="-122"/>
                <a:ea typeface="黑体" panose="02010609060101010101" pitchFamily="49" charset="-122"/>
              </a:rPr>
              <a:t>）的构造</a:t>
            </a:r>
            <a:endParaRPr lang="en-US" altLang="zh-CN" b="0" dirty="0">
              <a:latin typeface="黑体" panose="02010609060101010101" pitchFamily="49" charset="-122"/>
              <a:ea typeface="黑体" panose="02010609060101010101" pitchFamily="49" charset="-122"/>
            </a:endParaRPr>
          </a:p>
          <a:p>
            <a:pPr>
              <a:lnSpc>
                <a:spcPct val="130000"/>
              </a:lnSpc>
            </a:pPr>
            <a:r>
              <a:rPr lang="en-US" altLang="zh-CN" b="0" dirty="0">
                <a:latin typeface="黑体" panose="02010609060101010101" pitchFamily="49" charset="-122"/>
                <a:ea typeface="黑体" panose="02010609060101010101" pitchFamily="49" charset="-122"/>
              </a:rPr>
              <a:t>2.</a:t>
            </a:r>
            <a:r>
              <a:rPr lang="en-US" altLang="zh-CN" b="0" dirty="0">
                <a:latin typeface="Arial" panose="020B0604020202020204" pitchFamily="34" charset="0"/>
                <a:ea typeface="黑体" panose="02010609060101010101" pitchFamily="49" charset="-122"/>
                <a:cs typeface="Arial" panose="020B0604020202020204" pitchFamily="34" charset="0"/>
              </a:rPr>
              <a:t>Prompt</a:t>
            </a:r>
            <a:r>
              <a:rPr lang="en-US" altLang="zh-CN" b="0" dirty="0">
                <a:latin typeface="黑体" panose="02010609060101010101" pitchFamily="49" charset="-122"/>
                <a:ea typeface="黑体" panose="02010609060101010101" pitchFamily="49" charset="-122"/>
              </a:rPr>
              <a:t> </a:t>
            </a:r>
            <a:r>
              <a:rPr lang="zh-CN" altLang="en-US" b="0" dirty="0">
                <a:latin typeface="黑体" panose="02010609060101010101" pitchFamily="49" charset="-122"/>
                <a:ea typeface="黑体" panose="02010609060101010101" pitchFamily="49" charset="-122"/>
              </a:rPr>
              <a:t>答案空间映射（</a:t>
            </a:r>
            <a:r>
              <a:rPr lang="en-US" altLang="zh-CN" b="0" dirty="0">
                <a:latin typeface="Arial" panose="020B0604020202020204" pitchFamily="34" charset="0"/>
                <a:ea typeface="黑体" panose="02010609060101010101" pitchFamily="49" charset="-122"/>
                <a:cs typeface="Arial" panose="020B0604020202020204" pitchFamily="34" charset="0"/>
              </a:rPr>
              <a:t>Verbalizer</a:t>
            </a:r>
            <a:r>
              <a:rPr lang="zh-CN" altLang="en-US" b="0" dirty="0">
                <a:latin typeface="黑体" panose="02010609060101010101" pitchFamily="49" charset="-122"/>
                <a:ea typeface="黑体" panose="02010609060101010101" pitchFamily="49" charset="-122"/>
              </a:rPr>
              <a:t>）的构造</a:t>
            </a:r>
            <a:endParaRPr lang="en-US" altLang="zh-CN" b="0" dirty="0">
              <a:latin typeface="黑体" panose="02010609060101010101" pitchFamily="49" charset="-122"/>
              <a:ea typeface="黑体" panose="02010609060101010101" pitchFamily="49" charset="-122"/>
            </a:endParaRPr>
          </a:p>
          <a:p>
            <a:pPr>
              <a:lnSpc>
                <a:spcPct val="130000"/>
              </a:lnSpc>
            </a:pPr>
            <a:r>
              <a:rPr lang="en-US" altLang="zh-CN" b="0" dirty="0">
                <a:latin typeface="黑体" panose="02010609060101010101" pitchFamily="49" charset="-122"/>
                <a:ea typeface="黑体" panose="02010609060101010101" pitchFamily="49" charset="-122"/>
              </a:rPr>
              <a:t>3.</a:t>
            </a:r>
            <a:r>
              <a:rPr lang="zh-CN" altLang="en-US" b="0" dirty="0">
                <a:latin typeface="黑体" panose="02010609060101010101" pitchFamily="49" charset="-122"/>
                <a:ea typeface="黑体" panose="02010609060101010101" pitchFamily="49" charset="-122"/>
              </a:rPr>
              <a:t>文本代入</a:t>
            </a:r>
            <a:r>
              <a:rPr lang="en-US" altLang="zh-CN" b="0" dirty="0">
                <a:latin typeface="Arial" panose="020B0604020202020204" pitchFamily="34" charset="0"/>
                <a:ea typeface="黑体" panose="02010609060101010101" pitchFamily="49" charset="-122"/>
                <a:cs typeface="Arial" panose="020B0604020202020204" pitchFamily="34" charset="0"/>
              </a:rPr>
              <a:t>Template</a:t>
            </a:r>
            <a:r>
              <a:rPr lang="zh-CN" altLang="en-US" b="0" dirty="0">
                <a:latin typeface="黑体" panose="02010609060101010101" pitchFamily="49" charset="-122"/>
                <a:ea typeface="黑体" panose="02010609060101010101" pitchFamily="49" charset="-122"/>
              </a:rPr>
              <a:t>，并且使用预训练语言模型进行预测</a:t>
            </a:r>
            <a:endParaRPr lang="en-US" altLang="zh-CN" b="0" dirty="0">
              <a:latin typeface="黑体" panose="02010609060101010101" pitchFamily="49" charset="-122"/>
              <a:ea typeface="黑体" panose="02010609060101010101" pitchFamily="49" charset="-122"/>
            </a:endParaRPr>
          </a:p>
          <a:p>
            <a:pPr>
              <a:lnSpc>
                <a:spcPct val="130000"/>
              </a:lnSpc>
            </a:pPr>
            <a:r>
              <a:rPr lang="en-US" altLang="zh-CN" b="0" dirty="0">
                <a:latin typeface="黑体" panose="02010609060101010101" pitchFamily="49" charset="-122"/>
                <a:ea typeface="黑体" panose="02010609060101010101" pitchFamily="49" charset="-122"/>
              </a:rPr>
              <a:t>4.</a:t>
            </a:r>
            <a:r>
              <a:rPr lang="zh-CN" altLang="en-US" b="0" dirty="0">
                <a:latin typeface="黑体" panose="02010609060101010101" pitchFamily="49" charset="-122"/>
                <a:ea typeface="黑体" panose="02010609060101010101" pitchFamily="49" charset="-122"/>
              </a:rPr>
              <a:t>将预测的结果映射回标签</a:t>
            </a:r>
            <a:endParaRPr lang="en-US" altLang="zh-CN" b="0" dirty="0">
              <a:latin typeface="黑体" panose="02010609060101010101" pitchFamily="49" charset="-122"/>
              <a:ea typeface="黑体" panose="02010609060101010101" pitchFamily="49" charset="-122"/>
            </a:endParaRPr>
          </a:p>
        </p:txBody>
      </p:sp>
      <p:pic>
        <p:nvPicPr>
          <p:cNvPr id="3076" name="Picture 4">
            <a:extLst>
              <a:ext uri="{FF2B5EF4-FFF2-40B4-BE49-F238E27FC236}">
                <a16:creationId xmlns:a16="http://schemas.microsoft.com/office/drawing/2014/main" id="{176B588D-092E-BED6-BE35-19882FDB1F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16297" y="1389888"/>
            <a:ext cx="4842889" cy="4952954"/>
          </a:xfrm>
          <a:prstGeom prst="rect">
            <a:avLst/>
          </a:prstGeom>
          <a:noFill/>
          <a:extLst>
            <a:ext uri="{909E8E84-426E-40DD-AFC4-6F175D3DCCD1}">
              <a14:hiddenFill xmlns:a14="http://schemas.microsoft.com/office/drawing/2010/main">
                <a:solidFill>
                  <a:srgbClr val="FFFFFF"/>
                </a:solidFill>
              </a14:hiddenFill>
            </a:ext>
          </a:extLst>
        </p:spPr>
      </p:pic>
      <p:sp>
        <p:nvSpPr>
          <p:cNvPr id="6" name="灯片编号占位符 3">
            <a:extLst>
              <a:ext uri="{FF2B5EF4-FFF2-40B4-BE49-F238E27FC236}">
                <a16:creationId xmlns:a16="http://schemas.microsoft.com/office/drawing/2014/main" id="{0DF97226-359C-0BD6-7C1C-E09388034BC1}"/>
              </a:ext>
            </a:extLst>
          </p:cNvPr>
          <p:cNvSpPr txBox="1">
            <a:spLocks/>
          </p:cNvSpPr>
          <p:nvPr/>
        </p:nvSpPr>
        <p:spPr>
          <a:xfrm>
            <a:off x="9155516" y="6439239"/>
            <a:ext cx="2743200" cy="365126"/>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B97EF2D-26AB-4B8E-994F-76E2F1993B11}" type="slidenum">
              <a:rPr lang="zh-CN" altLang="en-US" smtClean="0"/>
              <a:pPr/>
              <a:t>11</a:t>
            </a:fld>
            <a:endParaRPr lang="zh-CN" altLang="en-US" dirty="0"/>
          </a:p>
        </p:txBody>
      </p:sp>
      <p:pic>
        <p:nvPicPr>
          <p:cNvPr id="5" name="Picture 4">
            <a:extLst>
              <a:ext uri="{FF2B5EF4-FFF2-40B4-BE49-F238E27FC236}">
                <a16:creationId xmlns:a16="http://schemas.microsoft.com/office/drawing/2014/main" id="{B8FC808C-8D15-B50E-D278-ABEC2C0327C1}"/>
              </a:ext>
            </a:extLst>
          </p:cNvPr>
          <p:cNvPicPr>
            <a:picLocks noChangeAspect="1"/>
          </p:cNvPicPr>
          <p:nvPr/>
        </p:nvPicPr>
        <p:blipFill>
          <a:blip r:embed="rId4"/>
          <a:stretch>
            <a:fillRect/>
          </a:stretch>
        </p:blipFill>
        <p:spPr>
          <a:xfrm>
            <a:off x="25438" y="2549264"/>
            <a:ext cx="9012303" cy="3767328"/>
          </a:xfrm>
          <a:prstGeom prst="rect">
            <a:avLst/>
          </a:prstGeom>
        </p:spPr>
      </p:pic>
      <p:sp>
        <p:nvSpPr>
          <p:cNvPr id="7" name="Rectangle 6">
            <a:extLst>
              <a:ext uri="{FF2B5EF4-FFF2-40B4-BE49-F238E27FC236}">
                <a16:creationId xmlns:a16="http://schemas.microsoft.com/office/drawing/2014/main" id="{22C58BA3-D3AC-15C3-FFB3-24222FD55049}"/>
              </a:ext>
            </a:extLst>
          </p:cNvPr>
          <p:cNvSpPr/>
          <p:nvPr/>
        </p:nvSpPr>
        <p:spPr>
          <a:xfrm>
            <a:off x="0" y="6316592"/>
            <a:ext cx="9012302" cy="5414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N" sz="2400" dirty="0"/>
              <a:t>如何设计一个好的prompt</a:t>
            </a:r>
            <a:r>
              <a:rPr lang="zh-CN" altLang="en-US" sz="2400" dirty="0"/>
              <a:t> 模版？</a:t>
            </a:r>
            <a:endParaRPr lang="en-CN" sz="2400" dirty="0"/>
          </a:p>
        </p:txBody>
      </p:sp>
    </p:spTree>
    <p:extLst>
      <p:ext uri="{BB962C8B-B14F-4D97-AF65-F5344CB8AC3E}">
        <p14:creationId xmlns:p14="http://schemas.microsoft.com/office/powerpoint/2010/main" val="5488129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905D6F-2915-EF88-DA4B-7EE7DFAF5328}"/>
              </a:ext>
            </a:extLst>
          </p:cNvPr>
          <p:cNvSpPr>
            <a:spLocks noGrp="1"/>
          </p:cNvSpPr>
          <p:nvPr>
            <p:ph type="title"/>
          </p:nvPr>
        </p:nvSpPr>
        <p:spPr/>
        <p:txBody>
          <a:bodyPr/>
          <a:lstStyle/>
          <a:p>
            <a:r>
              <a:rPr lang="zh-CN" altLang="en-US" dirty="0">
                <a:latin typeface="DengXian" charset="-122"/>
                <a:ea typeface="DengXian" charset="-122"/>
              </a:rPr>
              <a:t>根据</a:t>
            </a:r>
            <a:r>
              <a:rPr lang="en-US" altLang="zh-CN" dirty="0">
                <a:latin typeface="DengXian" charset="-122"/>
                <a:ea typeface="DengXian" charset="-122"/>
              </a:rPr>
              <a:t>slot</a:t>
            </a:r>
            <a:r>
              <a:rPr lang="zh-CN" altLang="en-US" dirty="0">
                <a:latin typeface="DengXian" charset="-122"/>
                <a:ea typeface="DengXian" charset="-122"/>
              </a:rPr>
              <a:t>的形状</a:t>
            </a:r>
            <a:r>
              <a:rPr lang="en-US" altLang="zh-CN" dirty="0">
                <a:latin typeface="DengXian" charset="-122"/>
                <a:ea typeface="DengXian" charset="-122"/>
              </a:rPr>
              <a:t>/</a:t>
            </a:r>
            <a:r>
              <a:rPr lang="zh-CN" altLang="en-US" dirty="0">
                <a:latin typeface="DengXian" charset="-122"/>
                <a:ea typeface="DengXian" charset="-122"/>
              </a:rPr>
              <a:t>位置进行划分</a:t>
            </a:r>
          </a:p>
        </p:txBody>
      </p:sp>
      <p:sp>
        <p:nvSpPr>
          <p:cNvPr id="3" name="内容占位符 2">
            <a:extLst>
              <a:ext uri="{FF2B5EF4-FFF2-40B4-BE49-F238E27FC236}">
                <a16:creationId xmlns:a16="http://schemas.microsoft.com/office/drawing/2014/main" id="{82EAB629-9889-9CB4-00F1-758DA7259E19}"/>
              </a:ext>
            </a:extLst>
          </p:cNvPr>
          <p:cNvSpPr>
            <a:spLocks noGrp="1"/>
          </p:cNvSpPr>
          <p:nvPr>
            <p:ph sz="quarter" idx="10"/>
          </p:nvPr>
        </p:nvSpPr>
        <p:spPr>
          <a:xfrm>
            <a:off x="417100" y="1290945"/>
            <a:ext cx="11323796" cy="5051897"/>
          </a:xfrm>
        </p:spPr>
        <p:txBody>
          <a:bodyPr/>
          <a:lstStyle/>
          <a:p>
            <a:pPr>
              <a:lnSpc>
                <a:spcPct val="130000"/>
              </a:lnSpc>
            </a:pPr>
            <a:r>
              <a:rPr lang="en-US" altLang="zh-CN" dirty="0">
                <a:latin typeface="Arial" panose="020B0604020202020204" pitchFamily="34" charset="0"/>
                <a:ea typeface="黑体" panose="02010609060101010101" pitchFamily="49" charset="-122"/>
                <a:cs typeface="Arial" panose="020B0604020202020204" pitchFamily="34" charset="0"/>
              </a:rPr>
              <a:t>Cloze</a:t>
            </a:r>
            <a:r>
              <a:rPr lang="zh-CN" altLang="en-US" dirty="0">
                <a:latin typeface="黑体" panose="02010609060101010101" pitchFamily="49" charset="-122"/>
                <a:ea typeface="黑体" panose="02010609060101010101" pitchFamily="49" charset="-122"/>
              </a:rPr>
              <a:t>：</a:t>
            </a:r>
            <a:r>
              <a:rPr lang="zh-CN" altLang="en-US" b="0" dirty="0">
                <a:latin typeface="黑体" panose="02010609060101010101" pitchFamily="49" charset="-122"/>
                <a:ea typeface="黑体" panose="02010609060101010101" pitchFamily="49" charset="-122"/>
              </a:rPr>
              <a:t>类似完型填空，</a:t>
            </a:r>
            <a:r>
              <a:rPr lang="en-US" altLang="zh-CN" b="0" dirty="0">
                <a:latin typeface="Arial" panose="020B0604020202020204" pitchFamily="34" charset="0"/>
                <a:ea typeface="黑体" panose="02010609060101010101" pitchFamily="49" charset="-122"/>
                <a:cs typeface="Arial" panose="020B0604020202020204" pitchFamily="34" charset="0"/>
              </a:rPr>
              <a:t>slot</a:t>
            </a:r>
            <a:r>
              <a:rPr lang="zh-CN" altLang="en-US" b="0" dirty="0">
                <a:latin typeface="黑体" panose="02010609060101010101" pitchFamily="49" charset="-122"/>
                <a:ea typeface="黑体" panose="02010609060101010101" pitchFamily="49" charset="-122"/>
              </a:rPr>
              <a:t>在句子中间等不定的位置</a:t>
            </a:r>
            <a:endParaRPr lang="en-US" altLang="zh-CN" b="0" dirty="0">
              <a:latin typeface="黑体" panose="02010609060101010101" pitchFamily="49" charset="-122"/>
              <a:ea typeface="黑体" panose="02010609060101010101" pitchFamily="49" charset="-122"/>
            </a:endParaRPr>
          </a:p>
          <a:p>
            <a:pPr lvl="1">
              <a:lnSpc>
                <a:spcPct val="130000"/>
              </a:lnSpc>
            </a:pPr>
            <a:r>
              <a:rPr lang="zh-CN" altLang="en-US" sz="2600" dirty="0">
                <a:latin typeface="黑体" panose="02010609060101010101" pitchFamily="49" charset="-122"/>
                <a:ea typeface="黑体" panose="02010609060101010101" pitchFamily="49" charset="-122"/>
              </a:rPr>
              <a:t>一般用于</a:t>
            </a:r>
            <a:r>
              <a:rPr lang="en-US" altLang="zh-CN" sz="2600" dirty="0">
                <a:latin typeface="Arial" panose="020B0604020202020204" pitchFamily="34" charset="0"/>
                <a:ea typeface="黑体" panose="02010609060101010101" pitchFamily="49" charset="-122"/>
                <a:cs typeface="Arial" panose="020B0604020202020204" pitchFamily="34" charset="0"/>
              </a:rPr>
              <a:t>masked LMs</a:t>
            </a:r>
            <a:r>
              <a:rPr lang="zh-CN" altLang="en-US" sz="2600" dirty="0">
                <a:latin typeface="黑体" panose="02010609060101010101" pitchFamily="49" charset="-122"/>
                <a:ea typeface="黑体" panose="02010609060101010101" pitchFamily="49" charset="-122"/>
              </a:rPr>
              <a:t>解决的任务</a:t>
            </a:r>
            <a:endParaRPr lang="en-US" altLang="zh-CN" sz="2600" dirty="0">
              <a:latin typeface="黑体" panose="02010609060101010101" pitchFamily="49" charset="-122"/>
              <a:ea typeface="黑体" panose="02010609060101010101" pitchFamily="49" charset="-122"/>
            </a:endParaRPr>
          </a:p>
          <a:p>
            <a:pPr lvl="1">
              <a:lnSpc>
                <a:spcPct val="130000"/>
              </a:lnSpc>
            </a:pPr>
            <a:r>
              <a:rPr kumimoji="1" lang="zh-CN" altLang="en-US" sz="2800" i="1" dirty="0"/>
              <a:t>“</a:t>
            </a:r>
            <a:r>
              <a:rPr kumimoji="1" lang="en-US" altLang="zh-CN" sz="2800" i="1" dirty="0"/>
              <a:t>The capital of ____ is Beijing .”</a:t>
            </a:r>
          </a:p>
          <a:p>
            <a:pPr lvl="1">
              <a:lnSpc>
                <a:spcPct val="130000"/>
              </a:lnSpc>
            </a:pPr>
            <a:endParaRPr kumimoji="1" lang="en-US" altLang="zh-CN" sz="2800" i="1" dirty="0"/>
          </a:p>
          <a:p>
            <a:pPr>
              <a:lnSpc>
                <a:spcPct val="130000"/>
              </a:lnSpc>
            </a:pPr>
            <a:r>
              <a:rPr lang="en-US" altLang="zh-CN" dirty="0">
                <a:latin typeface="Arial" panose="020B0604020202020204" pitchFamily="34" charset="0"/>
                <a:ea typeface="黑体" panose="02010609060101010101" pitchFamily="49" charset="-122"/>
                <a:cs typeface="Arial" panose="020B0604020202020204" pitchFamily="34" charset="0"/>
              </a:rPr>
              <a:t>Prefix</a:t>
            </a:r>
            <a:r>
              <a:rPr lang="zh-CN" altLang="en-US" dirty="0">
                <a:latin typeface="黑体" panose="02010609060101010101" pitchFamily="49" charset="-122"/>
                <a:ea typeface="黑体" panose="02010609060101010101" pitchFamily="49" charset="-122"/>
              </a:rPr>
              <a:t>：</a:t>
            </a:r>
            <a:r>
              <a:rPr lang="zh-CN" altLang="en-US" b="0" dirty="0">
                <a:latin typeface="黑体" panose="02010609060101010101" pitchFamily="49" charset="-122"/>
                <a:ea typeface="黑体" panose="02010609060101010101" pitchFamily="49" charset="-122"/>
              </a:rPr>
              <a:t>在句子前加文本前缀</a:t>
            </a:r>
            <a:endParaRPr lang="en-US" altLang="zh-CN" b="0" dirty="0">
              <a:latin typeface="黑体" panose="02010609060101010101" pitchFamily="49" charset="-122"/>
              <a:ea typeface="黑体" panose="02010609060101010101" pitchFamily="49" charset="-122"/>
            </a:endParaRPr>
          </a:p>
          <a:p>
            <a:pPr lvl="1">
              <a:lnSpc>
                <a:spcPct val="130000"/>
              </a:lnSpc>
            </a:pPr>
            <a:r>
              <a:rPr lang="zh-CN" altLang="en-US" sz="2600" dirty="0">
                <a:latin typeface="黑体" panose="02010609060101010101" pitchFamily="49" charset="-122"/>
                <a:ea typeface="黑体" panose="02010609060101010101" pitchFamily="49" charset="-122"/>
              </a:rPr>
              <a:t>一般用于生成相关的，或用自回归</a:t>
            </a:r>
            <a:r>
              <a:rPr lang="en-US" altLang="zh-CN" sz="2600" dirty="0">
                <a:latin typeface="Arial" panose="020B0604020202020204" pitchFamily="34" charset="0"/>
                <a:ea typeface="黑体" panose="02010609060101010101" pitchFamily="49" charset="-122"/>
                <a:cs typeface="Arial" panose="020B0604020202020204" pitchFamily="34" charset="0"/>
              </a:rPr>
              <a:t>LM</a:t>
            </a:r>
            <a:r>
              <a:rPr lang="zh-CN" altLang="en-US" sz="2600" dirty="0">
                <a:latin typeface="黑体" panose="02010609060101010101" pitchFamily="49" charset="-122"/>
                <a:ea typeface="黑体" panose="02010609060101010101" pitchFamily="49" charset="-122"/>
              </a:rPr>
              <a:t>解决的任务</a:t>
            </a:r>
            <a:endParaRPr lang="en-US" altLang="zh-CN" sz="2600" dirty="0">
              <a:latin typeface="黑体" panose="02010609060101010101" pitchFamily="49" charset="-122"/>
              <a:ea typeface="黑体" panose="02010609060101010101" pitchFamily="49" charset="-122"/>
            </a:endParaRPr>
          </a:p>
          <a:p>
            <a:pPr lvl="1">
              <a:lnSpc>
                <a:spcPct val="130000"/>
              </a:lnSpc>
            </a:pPr>
            <a:r>
              <a:rPr kumimoji="1" lang="en" altLang="zh-CN" sz="2800" i="1" dirty="0"/>
              <a:t>President Joe Biden and three of his European allies face ...... TL;DR: ____”</a:t>
            </a:r>
          </a:p>
          <a:p>
            <a:pPr lvl="1">
              <a:lnSpc>
                <a:spcPct val="130000"/>
              </a:lnSpc>
            </a:pPr>
            <a:endParaRPr lang="en-US" altLang="zh-CN" sz="2600" b="0" dirty="0">
              <a:latin typeface="黑体" panose="02010609060101010101" pitchFamily="49" charset="-122"/>
              <a:ea typeface="黑体" panose="02010609060101010101" pitchFamily="49" charset="-122"/>
            </a:endParaRPr>
          </a:p>
        </p:txBody>
      </p:sp>
      <p:sp>
        <p:nvSpPr>
          <p:cNvPr id="4" name="灯片编号占位符 3">
            <a:extLst>
              <a:ext uri="{FF2B5EF4-FFF2-40B4-BE49-F238E27FC236}">
                <a16:creationId xmlns:a16="http://schemas.microsoft.com/office/drawing/2014/main" id="{BC0EF3DE-4030-8BE3-C353-DDEAA2AB2090}"/>
              </a:ext>
            </a:extLst>
          </p:cNvPr>
          <p:cNvSpPr>
            <a:spLocks noGrp="1"/>
          </p:cNvSpPr>
          <p:nvPr>
            <p:ph type="sldNum" sz="quarter" idx="4"/>
          </p:nvPr>
        </p:nvSpPr>
        <p:spPr/>
        <p:txBody>
          <a:bodyPr/>
          <a:lstStyle/>
          <a:p>
            <a:fld id="{CB97EF2D-26AB-4B8E-994F-76E2F1993B11}" type="slidenum">
              <a:rPr lang="zh-CN" altLang="en-US" smtClean="0"/>
              <a:pPr/>
              <a:t>12</a:t>
            </a:fld>
            <a:endParaRPr lang="zh-CN" altLang="en-US" dirty="0"/>
          </a:p>
        </p:txBody>
      </p:sp>
    </p:spTree>
    <p:extLst>
      <p:ext uri="{BB962C8B-B14F-4D97-AF65-F5344CB8AC3E}">
        <p14:creationId xmlns:p14="http://schemas.microsoft.com/office/powerpoint/2010/main" val="8304060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905D6F-2915-EF88-DA4B-7EE7DFAF5328}"/>
              </a:ext>
            </a:extLst>
          </p:cNvPr>
          <p:cNvSpPr>
            <a:spLocks noGrp="1"/>
          </p:cNvSpPr>
          <p:nvPr>
            <p:ph type="title"/>
          </p:nvPr>
        </p:nvSpPr>
        <p:spPr/>
        <p:txBody>
          <a:bodyPr/>
          <a:lstStyle/>
          <a:p>
            <a:r>
              <a:rPr lang="zh-CN" altLang="en-US" dirty="0">
                <a:latin typeface="DengXian" charset="-122"/>
                <a:ea typeface="DengXian" charset="-122"/>
              </a:rPr>
              <a:t>根据</a:t>
            </a:r>
            <a:r>
              <a:rPr lang="en-US" altLang="zh-CN" dirty="0">
                <a:latin typeface="DengXian" charset="-122"/>
                <a:ea typeface="DengXian" charset="-122"/>
              </a:rPr>
              <a:t>prompt</a:t>
            </a:r>
            <a:r>
              <a:rPr lang="zh-CN" altLang="en-US" dirty="0">
                <a:latin typeface="DengXian" charset="-122"/>
                <a:ea typeface="DengXian" charset="-122"/>
              </a:rPr>
              <a:t>的设计策略</a:t>
            </a:r>
          </a:p>
        </p:txBody>
      </p:sp>
      <p:sp>
        <p:nvSpPr>
          <p:cNvPr id="3" name="内容占位符 2">
            <a:extLst>
              <a:ext uri="{FF2B5EF4-FFF2-40B4-BE49-F238E27FC236}">
                <a16:creationId xmlns:a16="http://schemas.microsoft.com/office/drawing/2014/main" id="{82EAB629-9889-9CB4-00F1-758DA7259E19}"/>
              </a:ext>
            </a:extLst>
          </p:cNvPr>
          <p:cNvSpPr>
            <a:spLocks noGrp="1"/>
          </p:cNvSpPr>
          <p:nvPr>
            <p:ph sz="quarter" idx="10"/>
          </p:nvPr>
        </p:nvSpPr>
        <p:spPr>
          <a:xfrm>
            <a:off x="417100" y="1290945"/>
            <a:ext cx="11323796" cy="5051897"/>
          </a:xfrm>
        </p:spPr>
        <p:txBody>
          <a:bodyPr/>
          <a:lstStyle/>
          <a:p>
            <a:pPr>
              <a:lnSpc>
                <a:spcPct val="130000"/>
              </a:lnSpc>
            </a:pPr>
            <a:r>
              <a:rPr lang="zh-CN" altLang="en-US" dirty="0">
                <a:latin typeface="黑体" panose="02010609060101010101" pitchFamily="49" charset="-122"/>
                <a:ea typeface="黑体" panose="02010609060101010101" pitchFamily="49" charset="-122"/>
              </a:rPr>
              <a:t>手工设计：由人类手动创建；需要经验知识，难以达到最优</a:t>
            </a:r>
            <a:endParaRPr lang="en-US" altLang="zh-CN" dirty="0">
              <a:latin typeface="黑体" panose="02010609060101010101" pitchFamily="49" charset="-122"/>
              <a:ea typeface="黑体" panose="02010609060101010101" pitchFamily="49" charset="-122"/>
            </a:endParaRPr>
          </a:p>
          <a:p>
            <a:pPr>
              <a:lnSpc>
                <a:spcPct val="130000"/>
              </a:lnSpc>
            </a:pPr>
            <a:endParaRPr lang="en-US" altLang="zh-CN" dirty="0">
              <a:latin typeface="黑体" panose="02010609060101010101" pitchFamily="49" charset="-122"/>
              <a:ea typeface="黑体" panose="02010609060101010101" pitchFamily="49" charset="-122"/>
            </a:endParaRPr>
          </a:p>
          <a:p>
            <a:pPr>
              <a:lnSpc>
                <a:spcPct val="130000"/>
              </a:lnSpc>
            </a:pPr>
            <a:r>
              <a:rPr lang="zh-CN" altLang="en-US" b="0" dirty="0">
                <a:latin typeface="黑体" panose="02010609060101010101" pitchFamily="49" charset="-122"/>
                <a:ea typeface="黑体" panose="02010609060101010101" pitchFamily="49" charset="-122"/>
              </a:rPr>
              <a:t>自动搜索：</a:t>
            </a:r>
            <a:endParaRPr lang="en-US" altLang="zh-CN" b="0" dirty="0">
              <a:latin typeface="黑体" panose="02010609060101010101" pitchFamily="49" charset="-122"/>
              <a:ea typeface="黑体" panose="02010609060101010101" pitchFamily="49" charset="-122"/>
            </a:endParaRPr>
          </a:p>
          <a:p>
            <a:pPr lvl="1">
              <a:lnSpc>
                <a:spcPct val="130000"/>
              </a:lnSpc>
            </a:pPr>
            <a:r>
              <a:rPr lang="zh-CN" altLang="en-US" sz="2600" dirty="0">
                <a:latin typeface="黑体" panose="02010609060101010101" pitchFamily="49" charset="-122"/>
                <a:ea typeface="黑体" panose="02010609060101010101" pitchFamily="49" charset="-122"/>
              </a:rPr>
              <a:t>离散提示：搜索的空间是离散的，为预训练语言模型的字典里的字符</a:t>
            </a:r>
            <a:endParaRPr lang="en-US" altLang="zh-CN" sz="2600" dirty="0">
              <a:latin typeface="黑体" panose="02010609060101010101" pitchFamily="49" charset="-122"/>
              <a:ea typeface="黑体" panose="02010609060101010101" pitchFamily="49" charset="-122"/>
            </a:endParaRPr>
          </a:p>
          <a:p>
            <a:pPr lvl="1">
              <a:lnSpc>
                <a:spcPct val="130000"/>
              </a:lnSpc>
            </a:pPr>
            <a:r>
              <a:rPr lang="zh-CN" altLang="en-US" sz="2600" b="0" dirty="0">
                <a:latin typeface="黑体" panose="02010609060101010101" pitchFamily="49" charset="-122"/>
                <a:ea typeface="黑体" panose="02010609060101010101" pitchFamily="49" charset="-122"/>
              </a:rPr>
              <a:t>连续提示</a:t>
            </a:r>
            <a:r>
              <a:rPr lang="en-US" altLang="zh-CN" sz="2600" b="0" dirty="0">
                <a:latin typeface="黑体" panose="02010609060101010101" pitchFamily="49" charset="-122"/>
                <a:ea typeface="黑体" panose="02010609060101010101" pitchFamily="49" charset="-122"/>
              </a:rPr>
              <a:t>/</a:t>
            </a:r>
            <a:r>
              <a:rPr lang="zh-CN" altLang="en-US" sz="2600" b="0" dirty="0">
                <a:latin typeface="黑体" panose="02010609060101010101" pitchFamily="49" charset="-122"/>
                <a:ea typeface="黑体" panose="02010609060101010101" pitchFamily="49" charset="-122"/>
              </a:rPr>
              <a:t>软提示：搜索的空间是连续的</a:t>
            </a:r>
            <a:endParaRPr lang="en-US" altLang="zh-CN" sz="2600" b="0" dirty="0">
              <a:latin typeface="黑体" panose="02010609060101010101" pitchFamily="49" charset="-122"/>
              <a:ea typeface="黑体" panose="02010609060101010101" pitchFamily="49" charset="-122"/>
            </a:endParaRPr>
          </a:p>
          <a:p>
            <a:pPr lvl="1">
              <a:lnSpc>
                <a:spcPct val="130000"/>
              </a:lnSpc>
            </a:pPr>
            <a:endParaRPr lang="en-US" altLang="zh-CN" sz="2600" b="0" dirty="0">
              <a:latin typeface="黑体" panose="02010609060101010101" pitchFamily="49" charset="-122"/>
              <a:ea typeface="黑体" panose="02010609060101010101" pitchFamily="49" charset="-122"/>
            </a:endParaRPr>
          </a:p>
        </p:txBody>
      </p:sp>
      <p:sp>
        <p:nvSpPr>
          <p:cNvPr id="4" name="灯片编号占位符 3">
            <a:extLst>
              <a:ext uri="{FF2B5EF4-FFF2-40B4-BE49-F238E27FC236}">
                <a16:creationId xmlns:a16="http://schemas.microsoft.com/office/drawing/2014/main" id="{BC0EF3DE-4030-8BE3-C353-DDEAA2AB2090}"/>
              </a:ext>
            </a:extLst>
          </p:cNvPr>
          <p:cNvSpPr>
            <a:spLocks noGrp="1"/>
          </p:cNvSpPr>
          <p:nvPr>
            <p:ph type="sldNum" sz="quarter" idx="4"/>
          </p:nvPr>
        </p:nvSpPr>
        <p:spPr/>
        <p:txBody>
          <a:bodyPr/>
          <a:lstStyle/>
          <a:p>
            <a:fld id="{CB97EF2D-26AB-4B8E-994F-76E2F1993B11}" type="slidenum">
              <a:rPr lang="zh-CN" altLang="en-US" smtClean="0"/>
              <a:pPr/>
              <a:t>13</a:t>
            </a:fld>
            <a:endParaRPr lang="zh-CN" altLang="en-US" dirty="0"/>
          </a:p>
        </p:txBody>
      </p:sp>
    </p:spTree>
    <p:extLst>
      <p:ext uri="{BB962C8B-B14F-4D97-AF65-F5344CB8AC3E}">
        <p14:creationId xmlns:p14="http://schemas.microsoft.com/office/powerpoint/2010/main" val="16279924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905D6F-2915-EF88-DA4B-7EE7DFAF5328}"/>
              </a:ext>
            </a:extLst>
          </p:cNvPr>
          <p:cNvSpPr>
            <a:spLocks noGrp="1"/>
          </p:cNvSpPr>
          <p:nvPr>
            <p:ph type="title"/>
          </p:nvPr>
        </p:nvSpPr>
        <p:spPr/>
        <p:txBody>
          <a:bodyPr/>
          <a:lstStyle/>
          <a:p>
            <a:r>
              <a:rPr lang="zh-CN" altLang="en-US" dirty="0">
                <a:latin typeface="DengXian" charset="-122"/>
                <a:ea typeface="DengXian" charset="-122"/>
              </a:rPr>
              <a:t>手工设计的</a:t>
            </a:r>
            <a:r>
              <a:rPr lang="en-US" altLang="zh-CN" dirty="0">
                <a:latin typeface="DengXian" charset="-122"/>
                <a:ea typeface="DengXian" charset="-122"/>
              </a:rPr>
              <a:t>prompt</a:t>
            </a:r>
            <a:r>
              <a:rPr lang="zh-CN" altLang="en-US" dirty="0">
                <a:latin typeface="DengXian" charset="-122"/>
                <a:ea typeface="DengXian" charset="-122"/>
              </a:rPr>
              <a:t>模板</a:t>
            </a:r>
          </a:p>
        </p:txBody>
      </p:sp>
      <p:sp>
        <p:nvSpPr>
          <p:cNvPr id="3" name="内容占位符 2">
            <a:extLst>
              <a:ext uri="{FF2B5EF4-FFF2-40B4-BE49-F238E27FC236}">
                <a16:creationId xmlns:a16="http://schemas.microsoft.com/office/drawing/2014/main" id="{82EAB629-9889-9CB4-00F1-758DA7259E19}"/>
              </a:ext>
            </a:extLst>
          </p:cNvPr>
          <p:cNvSpPr>
            <a:spLocks noGrp="1"/>
          </p:cNvSpPr>
          <p:nvPr>
            <p:ph sz="quarter" idx="10"/>
          </p:nvPr>
        </p:nvSpPr>
        <p:spPr>
          <a:xfrm>
            <a:off x="417100" y="1290945"/>
            <a:ext cx="11323796" cy="5051897"/>
          </a:xfrm>
        </p:spPr>
        <p:txBody>
          <a:bodyPr/>
          <a:lstStyle/>
          <a:p>
            <a:pPr>
              <a:lnSpc>
                <a:spcPct val="130000"/>
              </a:lnSpc>
            </a:pPr>
            <a:r>
              <a:rPr lang="en-US" altLang="zh-CN" sz="2600" b="0" dirty="0">
                <a:latin typeface="黑体" panose="02010609060101010101" pitchFamily="49" charset="-122"/>
                <a:ea typeface="黑体" panose="02010609060101010101" pitchFamily="49" charset="-122"/>
              </a:rPr>
              <a:t>I love this movie so much! </a:t>
            </a:r>
            <a:r>
              <a:rPr lang="en-US" altLang="zh-CN" sz="2600" dirty="0">
                <a:solidFill>
                  <a:srgbClr val="C00000"/>
                </a:solidFill>
                <a:latin typeface="黑体" panose="02010609060101010101" pitchFamily="49" charset="-122"/>
                <a:ea typeface="黑体" panose="02010609060101010101" pitchFamily="49" charset="-122"/>
              </a:rPr>
              <a:t>What’s the sentiment of the text? </a:t>
            </a:r>
            <a:r>
              <a:rPr lang="en-US" altLang="zh-CN" sz="2600" b="0" dirty="0">
                <a:latin typeface="黑体" panose="02010609060101010101" pitchFamily="49" charset="-122"/>
                <a:ea typeface="黑体" panose="02010609060101010101" pitchFamily="49" charset="-122"/>
              </a:rPr>
              <a:t>___ .</a:t>
            </a:r>
            <a:endParaRPr lang="en-US" altLang="zh-CN" b="0" dirty="0">
              <a:latin typeface="黑体" panose="02010609060101010101" pitchFamily="49" charset="-122"/>
              <a:ea typeface="黑体" panose="02010609060101010101" pitchFamily="49" charset="-122"/>
            </a:endParaRPr>
          </a:p>
          <a:p>
            <a:pPr>
              <a:lnSpc>
                <a:spcPct val="130000"/>
              </a:lnSpc>
            </a:pPr>
            <a:endParaRPr lang="en-US" altLang="zh-CN" sz="2600" b="0" dirty="0">
              <a:latin typeface="黑体" panose="02010609060101010101" pitchFamily="49" charset="-122"/>
              <a:ea typeface="黑体" panose="02010609060101010101" pitchFamily="49" charset="-122"/>
            </a:endParaRPr>
          </a:p>
          <a:p>
            <a:pPr>
              <a:lnSpc>
                <a:spcPct val="130000"/>
              </a:lnSpc>
            </a:pPr>
            <a:r>
              <a:rPr lang="en-US" altLang="zh-CN" sz="2600" b="0" dirty="0">
                <a:latin typeface="黑体" panose="02010609060101010101" pitchFamily="49" charset="-122"/>
                <a:ea typeface="黑体" panose="02010609060101010101" pitchFamily="49" charset="-122"/>
              </a:rPr>
              <a:t> President Joe Biden and three of his European allies face ...... </a:t>
            </a:r>
            <a:r>
              <a:rPr lang="en-US" altLang="zh-CN" sz="2600" dirty="0">
                <a:solidFill>
                  <a:srgbClr val="C00000"/>
                </a:solidFill>
                <a:latin typeface="黑体" panose="02010609060101010101" pitchFamily="49" charset="-122"/>
                <a:ea typeface="黑体" panose="02010609060101010101" pitchFamily="49" charset="-122"/>
              </a:rPr>
              <a:t>In summary</a:t>
            </a:r>
            <a:r>
              <a:rPr lang="en-US" altLang="zh-CN" sz="2600" b="0" dirty="0">
                <a:latin typeface="黑体" panose="02010609060101010101" pitchFamily="49" charset="-122"/>
                <a:ea typeface="黑体" panose="02010609060101010101" pitchFamily="49" charset="-122"/>
              </a:rPr>
              <a:t>, ___ .</a:t>
            </a:r>
            <a:endParaRPr lang="en-US" altLang="zh-CN" b="0" dirty="0">
              <a:latin typeface="黑体" panose="02010609060101010101" pitchFamily="49" charset="-122"/>
              <a:ea typeface="黑体" panose="02010609060101010101" pitchFamily="49" charset="-122"/>
            </a:endParaRPr>
          </a:p>
          <a:p>
            <a:pPr>
              <a:lnSpc>
                <a:spcPct val="130000"/>
              </a:lnSpc>
            </a:pPr>
            <a:endParaRPr lang="en-US" altLang="zh-CN" sz="2600" b="0" dirty="0">
              <a:latin typeface="黑体" panose="02010609060101010101" pitchFamily="49" charset="-122"/>
              <a:ea typeface="黑体" panose="02010609060101010101" pitchFamily="49" charset="-122"/>
            </a:endParaRPr>
          </a:p>
          <a:p>
            <a:pPr>
              <a:lnSpc>
                <a:spcPct val="130000"/>
              </a:lnSpc>
            </a:pPr>
            <a:r>
              <a:rPr lang="en-US" altLang="zh-CN" sz="2600" b="0" dirty="0">
                <a:latin typeface="黑体" panose="02010609060101010101" pitchFamily="49" charset="-122"/>
                <a:ea typeface="黑体" panose="02010609060101010101" pitchFamily="49" charset="-122"/>
              </a:rPr>
              <a:t> President Joe Biden and three of his European allies face ...... </a:t>
            </a:r>
            <a:r>
              <a:rPr lang="en-US" altLang="zh-CN" sz="2600" dirty="0">
                <a:solidFill>
                  <a:srgbClr val="C00000"/>
                </a:solidFill>
                <a:latin typeface="黑体" panose="02010609060101010101" pitchFamily="49" charset="-122"/>
                <a:ea typeface="黑体" panose="02010609060101010101" pitchFamily="49" charset="-122"/>
              </a:rPr>
              <a:t>The article is about </a:t>
            </a:r>
            <a:r>
              <a:rPr lang="en-US" altLang="zh-CN" sz="2600" b="0" dirty="0">
                <a:latin typeface="黑体" panose="02010609060101010101" pitchFamily="49" charset="-122"/>
                <a:ea typeface="黑体" panose="02010609060101010101" pitchFamily="49" charset="-122"/>
              </a:rPr>
              <a:t>___ . </a:t>
            </a:r>
          </a:p>
          <a:p>
            <a:pPr>
              <a:lnSpc>
                <a:spcPct val="130000"/>
              </a:lnSpc>
            </a:pPr>
            <a:endParaRPr lang="en-US" altLang="zh-CN" sz="2600" b="0" dirty="0">
              <a:latin typeface="黑体" panose="02010609060101010101" pitchFamily="49" charset="-122"/>
              <a:ea typeface="黑体" panose="02010609060101010101" pitchFamily="49" charset="-122"/>
            </a:endParaRPr>
          </a:p>
        </p:txBody>
      </p:sp>
      <p:sp>
        <p:nvSpPr>
          <p:cNvPr id="4" name="灯片编号占位符 3">
            <a:extLst>
              <a:ext uri="{FF2B5EF4-FFF2-40B4-BE49-F238E27FC236}">
                <a16:creationId xmlns:a16="http://schemas.microsoft.com/office/drawing/2014/main" id="{BC0EF3DE-4030-8BE3-C353-DDEAA2AB2090}"/>
              </a:ext>
            </a:extLst>
          </p:cNvPr>
          <p:cNvSpPr>
            <a:spLocks noGrp="1"/>
          </p:cNvSpPr>
          <p:nvPr>
            <p:ph type="sldNum" sz="quarter" idx="4"/>
          </p:nvPr>
        </p:nvSpPr>
        <p:spPr/>
        <p:txBody>
          <a:bodyPr/>
          <a:lstStyle/>
          <a:p>
            <a:fld id="{CB97EF2D-26AB-4B8E-994F-76E2F1993B11}" type="slidenum">
              <a:rPr lang="zh-CN" altLang="en-US" smtClean="0"/>
              <a:pPr/>
              <a:t>14</a:t>
            </a:fld>
            <a:endParaRPr lang="zh-CN" altLang="en-US" dirty="0"/>
          </a:p>
        </p:txBody>
      </p:sp>
      <p:pic>
        <p:nvPicPr>
          <p:cNvPr id="6" name="Picture 5" descr="A screenshot of a computer&#10;&#10;Description automatically generated">
            <a:extLst>
              <a:ext uri="{FF2B5EF4-FFF2-40B4-BE49-F238E27FC236}">
                <a16:creationId xmlns:a16="http://schemas.microsoft.com/office/drawing/2014/main" id="{D3BD1340-7517-1882-4B29-523314D149C3}"/>
              </a:ext>
            </a:extLst>
          </p:cNvPr>
          <p:cNvPicPr>
            <a:picLocks noChangeAspect="1"/>
          </p:cNvPicPr>
          <p:nvPr/>
        </p:nvPicPr>
        <p:blipFill>
          <a:blip r:embed="rId3"/>
          <a:stretch>
            <a:fillRect/>
          </a:stretch>
        </p:blipFill>
        <p:spPr>
          <a:xfrm>
            <a:off x="1305235" y="2014774"/>
            <a:ext cx="9326889" cy="3854711"/>
          </a:xfrm>
          <a:prstGeom prst="rect">
            <a:avLst/>
          </a:prstGeom>
        </p:spPr>
      </p:pic>
      <p:sp>
        <p:nvSpPr>
          <p:cNvPr id="5" name="TextBox 4">
            <a:extLst>
              <a:ext uri="{FF2B5EF4-FFF2-40B4-BE49-F238E27FC236}">
                <a16:creationId xmlns:a16="http://schemas.microsoft.com/office/drawing/2014/main" id="{15BFB2A0-9824-F264-71D5-AE6C25B21A5F}"/>
              </a:ext>
            </a:extLst>
          </p:cNvPr>
          <p:cNvSpPr txBox="1"/>
          <p:nvPr/>
        </p:nvSpPr>
        <p:spPr>
          <a:xfrm>
            <a:off x="0" y="6386775"/>
            <a:ext cx="8039584" cy="369332"/>
          </a:xfrm>
          <a:prstGeom prst="rect">
            <a:avLst/>
          </a:prstGeom>
          <a:noFill/>
        </p:spPr>
        <p:txBody>
          <a:bodyPr wrap="square">
            <a:spAutoFit/>
          </a:bodyPr>
          <a:lstStyle/>
          <a:p>
            <a:r>
              <a:rPr lang="zh-CN" altLang="en-US" dirty="0">
                <a:latin typeface="DengXian" panose="02010600030101010101" pitchFamily="2" charset="-122"/>
                <a:ea typeface="DengXian" panose="02010600030101010101" pitchFamily="2" charset="-122"/>
                <a:cs typeface="Times New Roman" panose="02020603050405020304" pitchFamily="18" charset="0"/>
              </a:rPr>
              <a:t>上海交通大学 </a:t>
            </a:r>
            <a:r>
              <a:rPr lang="en" altLang="zh-CN" dirty="0">
                <a:latin typeface="DengXian" panose="02010600030101010101" pitchFamily="2" charset="-122"/>
                <a:ea typeface="DengXian" panose="02010600030101010101" pitchFamily="2" charset="-122"/>
                <a:cs typeface="Times New Roman" panose="02020603050405020304" pitchFamily="18" charset="0"/>
              </a:rPr>
              <a:t>CS2916</a:t>
            </a:r>
            <a:r>
              <a:rPr lang="zh-CN" altLang="en" dirty="0">
                <a:latin typeface="DengXian" panose="02010600030101010101" pitchFamily="2" charset="-122"/>
                <a:ea typeface="DengXian" panose="02010600030101010101" pitchFamily="2" charset="-122"/>
                <a:cs typeface="Times New Roman" panose="02020603050405020304" pitchFamily="18" charset="0"/>
              </a:rPr>
              <a:t>：</a:t>
            </a:r>
            <a:r>
              <a:rPr lang="zh-CN" altLang="en-US" dirty="0">
                <a:latin typeface="DengXian" panose="02010600030101010101" pitchFamily="2" charset="-122"/>
                <a:ea typeface="DengXian" panose="02010600030101010101" pitchFamily="2" charset="-122"/>
                <a:cs typeface="Times New Roman" panose="02020603050405020304" pitchFamily="18" charset="0"/>
              </a:rPr>
              <a:t>大语言模型，</a:t>
            </a:r>
            <a:r>
              <a:rPr lang="en" altLang="zh-CN" dirty="0">
                <a:latin typeface="DengXian" panose="02010600030101010101" pitchFamily="2" charset="-122"/>
                <a:ea typeface="DengXian" panose="02010600030101010101" pitchFamily="2" charset="-122"/>
                <a:cs typeface="Times New Roman" panose="02020603050405020304" pitchFamily="18" charset="0"/>
              </a:rPr>
              <a:t> Prompting Engineering</a:t>
            </a:r>
            <a:endParaRPr lang="en-CN" dirty="0"/>
          </a:p>
        </p:txBody>
      </p:sp>
    </p:spTree>
    <p:extLst>
      <p:ext uri="{BB962C8B-B14F-4D97-AF65-F5344CB8AC3E}">
        <p14:creationId xmlns:p14="http://schemas.microsoft.com/office/powerpoint/2010/main" val="992296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905D6F-2915-EF88-DA4B-7EE7DFAF5328}"/>
              </a:ext>
            </a:extLst>
          </p:cNvPr>
          <p:cNvSpPr>
            <a:spLocks noGrp="1"/>
          </p:cNvSpPr>
          <p:nvPr>
            <p:ph type="title"/>
          </p:nvPr>
        </p:nvSpPr>
        <p:spPr/>
        <p:txBody>
          <a:bodyPr/>
          <a:lstStyle/>
          <a:p>
            <a:r>
              <a:rPr lang="zh-CN" altLang="en-US" dirty="0">
                <a:latin typeface="DengXian" charset="-122"/>
                <a:ea typeface="DengXian" charset="-122"/>
              </a:rPr>
              <a:t>离散的提示优化 </a:t>
            </a:r>
            <a:r>
              <a:rPr lang="en-US" altLang="zh-CN" dirty="0">
                <a:latin typeface="DengXian" charset="-122"/>
                <a:ea typeface="DengXian" charset="-122"/>
              </a:rPr>
              <a:t>–</a:t>
            </a:r>
            <a:r>
              <a:rPr lang="zh-CN" altLang="en-US" dirty="0">
                <a:latin typeface="DengXian" charset="-122"/>
                <a:ea typeface="DengXian" charset="-122"/>
              </a:rPr>
              <a:t> 数据挖掘</a:t>
            </a:r>
          </a:p>
        </p:txBody>
      </p:sp>
      <p:sp>
        <p:nvSpPr>
          <p:cNvPr id="3" name="内容占位符 2">
            <a:extLst>
              <a:ext uri="{FF2B5EF4-FFF2-40B4-BE49-F238E27FC236}">
                <a16:creationId xmlns:a16="http://schemas.microsoft.com/office/drawing/2014/main" id="{82EAB629-9889-9CB4-00F1-758DA7259E19}"/>
              </a:ext>
            </a:extLst>
          </p:cNvPr>
          <p:cNvSpPr>
            <a:spLocks noGrp="1"/>
          </p:cNvSpPr>
          <p:nvPr>
            <p:ph sz="quarter" idx="10"/>
          </p:nvPr>
        </p:nvSpPr>
        <p:spPr>
          <a:xfrm>
            <a:off x="417100" y="1290945"/>
            <a:ext cx="11323796" cy="5051897"/>
          </a:xfrm>
        </p:spPr>
        <p:txBody>
          <a:bodyPr/>
          <a:lstStyle/>
          <a:p>
            <a:pPr>
              <a:lnSpc>
                <a:spcPct val="130000"/>
              </a:lnSpc>
            </a:pPr>
            <a:r>
              <a:rPr lang="zh-CN" altLang="en-US" sz="2600" b="0" dirty="0">
                <a:latin typeface="黑体" panose="02010609060101010101" pitchFamily="49" charset="-122"/>
                <a:ea typeface="黑体" panose="02010609060101010101" pitchFamily="49" charset="-122"/>
              </a:rPr>
              <a:t>使用一个大规模的数据集，检索输入</a:t>
            </a:r>
            <a:r>
              <a:rPr lang="en-US" altLang="zh-CN" sz="2600" b="0" dirty="0">
                <a:latin typeface="黑体" panose="02010609060101010101" pitchFamily="49" charset="-122"/>
                <a:ea typeface="黑体" panose="02010609060101010101" pitchFamily="49" charset="-122"/>
              </a:rPr>
              <a:t>-</a:t>
            </a:r>
            <a:r>
              <a:rPr lang="zh-CN" altLang="en-US" sz="2600" b="0" dirty="0">
                <a:latin typeface="黑体" panose="02010609060101010101" pitchFamily="49" charset="-122"/>
                <a:ea typeface="黑体" panose="02010609060101010101" pitchFamily="49" charset="-122"/>
              </a:rPr>
              <a:t>答案的文本对</a:t>
            </a:r>
            <a:endParaRPr lang="en-US" altLang="zh-CN" sz="2600" b="0" dirty="0">
              <a:latin typeface="黑体" panose="02010609060101010101" pitchFamily="49" charset="-122"/>
              <a:ea typeface="黑体" panose="02010609060101010101" pitchFamily="49" charset="-122"/>
            </a:endParaRPr>
          </a:p>
          <a:p>
            <a:pPr marL="0" indent="0">
              <a:lnSpc>
                <a:spcPct val="130000"/>
              </a:lnSpc>
              <a:buNone/>
            </a:pPr>
            <a:endParaRPr lang="en-US" altLang="zh-CN" b="0" dirty="0">
              <a:latin typeface="黑体" panose="02010609060101010101" pitchFamily="49" charset="-122"/>
              <a:ea typeface="黑体" panose="02010609060101010101" pitchFamily="49" charset="-122"/>
            </a:endParaRPr>
          </a:p>
          <a:p>
            <a:pPr>
              <a:lnSpc>
                <a:spcPct val="130000"/>
              </a:lnSpc>
            </a:pPr>
            <a:r>
              <a:rPr lang="zh-CN" altLang="en-US" b="0" dirty="0">
                <a:latin typeface="黑体" panose="02010609060101010101" pitchFamily="49" charset="-122"/>
                <a:ea typeface="黑体" panose="02010609060101010101" pitchFamily="49" charset="-122"/>
              </a:rPr>
              <a:t>举例：</a:t>
            </a:r>
            <a:endParaRPr lang="en-US" altLang="zh-CN" b="0" dirty="0">
              <a:latin typeface="黑体" panose="02010609060101010101" pitchFamily="49" charset="-122"/>
              <a:ea typeface="黑体" panose="02010609060101010101" pitchFamily="49" charset="-122"/>
            </a:endParaRPr>
          </a:p>
          <a:p>
            <a:pPr lvl="1">
              <a:lnSpc>
                <a:spcPct val="130000"/>
              </a:lnSpc>
            </a:pPr>
            <a:r>
              <a:rPr lang="zh-CN" altLang="en-US" dirty="0">
                <a:latin typeface="黑体" panose="02010609060101010101" pitchFamily="49" charset="-122"/>
                <a:ea typeface="黑体" panose="02010609060101010101" pitchFamily="49" charset="-122"/>
              </a:rPr>
              <a:t>构建一个“国家 </a:t>
            </a:r>
            <a:r>
              <a:rPr lang="en-US" altLang="zh-CN" dirty="0">
                <a:latin typeface="黑体" panose="02010609060101010101" pitchFamily="49" charset="-122"/>
                <a:ea typeface="黑体" panose="02010609060101010101" pitchFamily="49" charset="-122"/>
              </a:rPr>
              <a:t>–</a:t>
            </a:r>
            <a:r>
              <a:rPr lang="zh-CN" altLang="en-US" dirty="0">
                <a:latin typeface="黑体" panose="02010609060101010101" pitchFamily="49" charset="-122"/>
                <a:ea typeface="黑体" panose="02010609060101010101" pitchFamily="49" charset="-122"/>
              </a:rPr>
              <a:t> 首都”的</a:t>
            </a:r>
            <a:r>
              <a:rPr lang="en-US" altLang="zh-CN" dirty="0">
                <a:latin typeface="黑体" panose="02010609060101010101" pitchFamily="49" charset="-122"/>
                <a:ea typeface="黑体" panose="02010609060101010101" pitchFamily="49" charset="-122"/>
              </a:rPr>
              <a:t>prompt</a:t>
            </a:r>
            <a:r>
              <a:rPr lang="zh-CN" altLang="en-US" dirty="0">
                <a:latin typeface="黑体" panose="02010609060101010101" pitchFamily="49" charset="-122"/>
                <a:ea typeface="黑体" panose="02010609060101010101" pitchFamily="49" charset="-122"/>
              </a:rPr>
              <a:t> 模板</a:t>
            </a:r>
            <a:endParaRPr lang="en-US" altLang="zh-CN" dirty="0">
              <a:latin typeface="黑体" panose="02010609060101010101" pitchFamily="49" charset="-122"/>
              <a:ea typeface="黑体" panose="02010609060101010101" pitchFamily="49" charset="-122"/>
            </a:endParaRPr>
          </a:p>
          <a:p>
            <a:pPr lvl="1">
              <a:lnSpc>
                <a:spcPct val="130000"/>
              </a:lnSpc>
            </a:pPr>
            <a:r>
              <a:rPr lang="zh-CN" altLang="en-US" b="0" dirty="0">
                <a:latin typeface="黑体" panose="02010609060101010101" pitchFamily="49" charset="-122"/>
                <a:ea typeface="黑体" panose="02010609060101010101" pitchFamily="49" charset="-122"/>
              </a:rPr>
              <a:t>在</a:t>
            </a:r>
            <a:r>
              <a:rPr lang="en-US" altLang="zh-CN" b="0" dirty="0" err="1">
                <a:latin typeface="黑体" panose="02010609060101010101" pitchFamily="49" charset="-122"/>
                <a:ea typeface="黑体" panose="02010609060101010101" pitchFamily="49" charset="-122"/>
              </a:rPr>
              <a:t>wikipedia</a:t>
            </a:r>
            <a:r>
              <a:rPr lang="zh-CN" altLang="en-US" dirty="0">
                <a:latin typeface="黑体" panose="02010609060101010101" pitchFamily="49" charset="-122"/>
                <a:ea typeface="黑体" panose="02010609060101010101" pitchFamily="49" charset="-122"/>
              </a:rPr>
              <a:t>中检索包含“</a:t>
            </a:r>
            <a:r>
              <a:rPr lang="en-US" altLang="zh-CN" dirty="0">
                <a:latin typeface="黑体" panose="02010609060101010101" pitchFamily="49" charset="-122"/>
                <a:ea typeface="黑体" panose="02010609060101010101" pitchFamily="49" charset="-122"/>
              </a:rPr>
              <a:t>Beijing</a:t>
            </a:r>
            <a:r>
              <a:rPr lang="zh-CN" altLang="en-US" dirty="0">
                <a:latin typeface="黑体" panose="02010609060101010101" pitchFamily="49" charset="-122"/>
                <a:ea typeface="黑体" panose="02010609060101010101" pitchFamily="49" charset="-122"/>
              </a:rPr>
              <a:t>”和“</a:t>
            </a:r>
            <a:r>
              <a:rPr lang="en-US" altLang="zh-CN" dirty="0">
                <a:latin typeface="黑体" panose="02010609060101010101" pitchFamily="49" charset="-122"/>
                <a:ea typeface="黑体" panose="02010609060101010101" pitchFamily="49" charset="-122"/>
              </a:rPr>
              <a:t>China</a:t>
            </a:r>
            <a:r>
              <a:rPr lang="zh-CN" altLang="en-US" dirty="0">
                <a:latin typeface="黑体" panose="02010609060101010101" pitchFamily="49" charset="-122"/>
                <a:ea typeface="黑体" panose="02010609060101010101" pitchFamily="49" charset="-122"/>
              </a:rPr>
              <a:t>”等关系对的句子</a:t>
            </a:r>
            <a:endParaRPr lang="en-US" altLang="zh-CN" dirty="0">
              <a:latin typeface="黑体" panose="02010609060101010101" pitchFamily="49" charset="-122"/>
              <a:ea typeface="黑体" panose="02010609060101010101" pitchFamily="49" charset="-122"/>
            </a:endParaRPr>
          </a:p>
          <a:p>
            <a:pPr lvl="1">
              <a:lnSpc>
                <a:spcPct val="130000"/>
              </a:lnSpc>
            </a:pPr>
            <a:endParaRPr lang="en-US" altLang="zh-CN" b="0" dirty="0">
              <a:latin typeface="黑体" panose="02010609060101010101" pitchFamily="49" charset="-122"/>
              <a:ea typeface="黑体" panose="02010609060101010101" pitchFamily="49" charset="-122"/>
            </a:endParaRPr>
          </a:p>
          <a:p>
            <a:pPr marL="457189" lvl="1" indent="0">
              <a:lnSpc>
                <a:spcPct val="130000"/>
              </a:lnSpc>
              <a:buNone/>
            </a:pPr>
            <a:r>
              <a:rPr lang="en-US" sz="1800" dirty="0">
                <a:effectLst/>
                <a:latin typeface="CourierNewPSMT" panose="02070309020205020404" pitchFamily="49" charset="0"/>
              </a:rPr>
              <a:t>o </a:t>
            </a:r>
            <a:r>
              <a:rPr lang="en-US" sz="1800" dirty="0">
                <a:solidFill>
                  <a:srgbClr val="EA7C30"/>
                </a:solidFill>
                <a:effectLst/>
                <a:latin typeface="Calibri" panose="020F0502020204030204" pitchFamily="34" charset="0"/>
              </a:rPr>
              <a:t>Beijing</a:t>
            </a:r>
            <a:r>
              <a:rPr lang="en-US" sz="1800" dirty="0">
                <a:effectLst/>
                <a:latin typeface="Calibri" panose="020F0502020204030204" pitchFamily="34" charset="0"/>
              </a:rPr>
              <a:t>, the capital of </a:t>
            </a:r>
            <a:r>
              <a:rPr lang="en-US" sz="1800" dirty="0">
                <a:solidFill>
                  <a:srgbClr val="5999D3"/>
                </a:solidFill>
                <a:effectLst/>
                <a:latin typeface="Calibri" panose="020F0502020204030204" pitchFamily="34" charset="0"/>
              </a:rPr>
              <a:t>China</a:t>
            </a:r>
            <a:br>
              <a:rPr lang="en-US" sz="1800" dirty="0">
                <a:solidFill>
                  <a:srgbClr val="5999D3"/>
                </a:solidFill>
                <a:effectLst/>
                <a:latin typeface="Calibri" panose="020F0502020204030204" pitchFamily="34" charset="0"/>
              </a:rPr>
            </a:br>
            <a:r>
              <a:rPr lang="en-US" sz="1800" dirty="0">
                <a:effectLst/>
                <a:latin typeface="CourierNewPSMT" panose="02070309020205020404" pitchFamily="49" charset="0"/>
              </a:rPr>
              <a:t>o </a:t>
            </a:r>
            <a:r>
              <a:rPr lang="en-US" sz="1800" dirty="0">
                <a:effectLst/>
                <a:latin typeface="Calibri" panose="020F0502020204030204" pitchFamily="34" charset="0"/>
              </a:rPr>
              <a:t>The capital of </a:t>
            </a:r>
            <a:r>
              <a:rPr lang="en-US" sz="1800" dirty="0">
                <a:solidFill>
                  <a:srgbClr val="5999D3"/>
                </a:solidFill>
                <a:effectLst/>
                <a:latin typeface="Calibri" panose="020F0502020204030204" pitchFamily="34" charset="0"/>
              </a:rPr>
              <a:t>China </a:t>
            </a:r>
            <a:r>
              <a:rPr lang="en-US" sz="1800" dirty="0">
                <a:effectLst/>
                <a:latin typeface="Calibri" panose="020F0502020204030204" pitchFamily="34" charset="0"/>
              </a:rPr>
              <a:t>is </a:t>
            </a:r>
            <a:r>
              <a:rPr lang="en-US" sz="1800" dirty="0">
                <a:solidFill>
                  <a:srgbClr val="EA7C30"/>
                </a:solidFill>
                <a:effectLst/>
                <a:latin typeface="Calibri" panose="020F0502020204030204" pitchFamily="34" charset="0"/>
              </a:rPr>
              <a:t>Beijing </a:t>
            </a:r>
          </a:p>
          <a:p>
            <a:pPr marL="457189" lvl="1" indent="0">
              <a:lnSpc>
                <a:spcPct val="130000"/>
              </a:lnSpc>
              <a:buNone/>
            </a:pPr>
            <a:r>
              <a:rPr lang="en-US" sz="1800" dirty="0">
                <a:effectLst/>
                <a:latin typeface="CourierNewPSMT" panose="02070309020205020404" pitchFamily="49" charset="0"/>
              </a:rPr>
              <a:t>o </a:t>
            </a:r>
            <a:r>
              <a:rPr lang="en-US" sz="1800" dirty="0">
                <a:effectLst/>
                <a:latin typeface="Calibri" panose="020F0502020204030204" pitchFamily="34" charset="0"/>
              </a:rPr>
              <a:t>...... </a:t>
            </a:r>
            <a:endParaRPr lang="en-US" altLang="zh-CN" b="0" dirty="0">
              <a:latin typeface="黑体" panose="02010609060101010101" pitchFamily="49" charset="-122"/>
              <a:ea typeface="黑体" panose="02010609060101010101" pitchFamily="49" charset="-122"/>
            </a:endParaRPr>
          </a:p>
          <a:p>
            <a:pPr marL="0" indent="0">
              <a:lnSpc>
                <a:spcPct val="130000"/>
              </a:lnSpc>
              <a:buNone/>
            </a:pPr>
            <a:endParaRPr lang="en-US" altLang="zh-CN" sz="2600" b="0" dirty="0">
              <a:latin typeface="黑体" panose="02010609060101010101" pitchFamily="49" charset="-122"/>
              <a:ea typeface="黑体" panose="02010609060101010101" pitchFamily="49" charset="-122"/>
            </a:endParaRPr>
          </a:p>
        </p:txBody>
      </p:sp>
      <p:sp>
        <p:nvSpPr>
          <p:cNvPr id="4" name="灯片编号占位符 3">
            <a:extLst>
              <a:ext uri="{FF2B5EF4-FFF2-40B4-BE49-F238E27FC236}">
                <a16:creationId xmlns:a16="http://schemas.microsoft.com/office/drawing/2014/main" id="{BC0EF3DE-4030-8BE3-C353-DDEAA2AB2090}"/>
              </a:ext>
            </a:extLst>
          </p:cNvPr>
          <p:cNvSpPr>
            <a:spLocks noGrp="1"/>
          </p:cNvSpPr>
          <p:nvPr>
            <p:ph type="sldNum" sz="quarter" idx="4"/>
          </p:nvPr>
        </p:nvSpPr>
        <p:spPr/>
        <p:txBody>
          <a:bodyPr/>
          <a:lstStyle/>
          <a:p>
            <a:fld id="{CB97EF2D-26AB-4B8E-994F-76E2F1993B11}" type="slidenum">
              <a:rPr lang="zh-CN" altLang="en-US" smtClean="0"/>
              <a:pPr/>
              <a:t>15</a:t>
            </a:fld>
            <a:endParaRPr lang="zh-CN" altLang="en-US" dirty="0"/>
          </a:p>
        </p:txBody>
      </p:sp>
      <p:graphicFrame>
        <p:nvGraphicFramePr>
          <p:cNvPr id="5" name="Table 6">
            <a:extLst>
              <a:ext uri="{FF2B5EF4-FFF2-40B4-BE49-F238E27FC236}">
                <a16:creationId xmlns:a16="http://schemas.microsoft.com/office/drawing/2014/main" id="{84158EC1-2EFD-0517-BB8A-93E976D3DCE8}"/>
              </a:ext>
            </a:extLst>
          </p:cNvPr>
          <p:cNvGraphicFramePr>
            <a:graphicFrameLocks noGrp="1"/>
          </p:cNvGraphicFramePr>
          <p:nvPr>
            <p:extLst>
              <p:ext uri="{D42A27DB-BD31-4B8C-83A1-F6EECF244321}">
                <p14:modId xmlns:p14="http://schemas.microsoft.com/office/powerpoint/2010/main" val="2448164280"/>
              </p:ext>
            </p:extLst>
          </p:nvPr>
        </p:nvGraphicFramePr>
        <p:xfrm>
          <a:off x="8432800" y="1826768"/>
          <a:ext cx="3161792" cy="1483360"/>
        </p:xfrm>
        <a:graphic>
          <a:graphicData uri="http://schemas.openxmlformats.org/drawingml/2006/table">
            <a:tbl>
              <a:tblPr firstRow="1" bandRow="1">
                <a:tableStyleId>{5C22544A-7EE6-4342-B048-85BDC9FD1C3A}</a:tableStyleId>
              </a:tblPr>
              <a:tblGrid>
                <a:gridCol w="1580896">
                  <a:extLst>
                    <a:ext uri="{9D8B030D-6E8A-4147-A177-3AD203B41FA5}">
                      <a16:colId xmlns:a16="http://schemas.microsoft.com/office/drawing/2014/main" val="3203497495"/>
                    </a:ext>
                  </a:extLst>
                </a:gridCol>
                <a:gridCol w="1580896">
                  <a:extLst>
                    <a:ext uri="{9D8B030D-6E8A-4147-A177-3AD203B41FA5}">
                      <a16:colId xmlns:a16="http://schemas.microsoft.com/office/drawing/2014/main" val="569037621"/>
                    </a:ext>
                  </a:extLst>
                </a:gridCol>
              </a:tblGrid>
              <a:tr h="370840">
                <a:tc>
                  <a:txBody>
                    <a:bodyPr/>
                    <a:lstStyle/>
                    <a:p>
                      <a:pPr algn="ctr"/>
                      <a:r>
                        <a:rPr lang="en-CN" dirty="0"/>
                        <a:t>输入</a:t>
                      </a:r>
                    </a:p>
                  </a:txBody>
                  <a:tcPr/>
                </a:tc>
                <a:tc>
                  <a:txBody>
                    <a:bodyPr/>
                    <a:lstStyle/>
                    <a:p>
                      <a:pPr algn="ctr"/>
                      <a:r>
                        <a:rPr lang="en-CN" dirty="0"/>
                        <a:t>答案</a:t>
                      </a:r>
                    </a:p>
                  </a:txBody>
                  <a:tcPr/>
                </a:tc>
                <a:extLst>
                  <a:ext uri="{0D108BD9-81ED-4DB2-BD59-A6C34878D82A}">
                    <a16:rowId xmlns:a16="http://schemas.microsoft.com/office/drawing/2014/main" val="1411716429"/>
                  </a:ext>
                </a:extLst>
              </a:tr>
              <a:tr h="370840">
                <a:tc>
                  <a:txBody>
                    <a:bodyPr/>
                    <a:lstStyle/>
                    <a:p>
                      <a:pPr algn="ctr"/>
                      <a:r>
                        <a:rPr lang="en-CN" dirty="0"/>
                        <a:t>China</a:t>
                      </a:r>
                    </a:p>
                  </a:txBody>
                  <a:tcPr/>
                </a:tc>
                <a:tc>
                  <a:txBody>
                    <a:bodyPr/>
                    <a:lstStyle/>
                    <a:p>
                      <a:pPr algn="ctr"/>
                      <a:r>
                        <a:rPr lang="en-CN" dirty="0"/>
                        <a:t>Beijing</a:t>
                      </a:r>
                    </a:p>
                  </a:txBody>
                  <a:tcPr/>
                </a:tc>
                <a:extLst>
                  <a:ext uri="{0D108BD9-81ED-4DB2-BD59-A6C34878D82A}">
                    <a16:rowId xmlns:a16="http://schemas.microsoft.com/office/drawing/2014/main" val="1452030920"/>
                  </a:ext>
                </a:extLst>
              </a:tr>
              <a:tr h="370840">
                <a:tc>
                  <a:txBody>
                    <a:bodyPr/>
                    <a:lstStyle/>
                    <a:p>
                      <a:pPr algn="ctr"/>
                      <a:r>
                        <a:rPr lang="en-CN" dirty="0"/>
                        <a:t>Japan</a:t>
                      </a:r>
                    </a:p>
                  </a:txBody>
                  <a:tcPr/>
                </a:tc>
                <a:tc>
                  <a:txBody>
                    <a:bodyPr/>
                    <a:lstStyle/>
                    <a:p>
                      <a:pPr algn="ctr"/>
                      <a:r>
                        <a:rPr lang="en-CN" dirty="0"/>
                        <a:t>Tokyo</a:t>
                      </a:r>
                    </a:p>
                  </a:txBody>
                  <a:tcPr/>
                </a:tc>
                <a:extLst>
                  <a:ext uri="{0D108BD9-81ED-4DB2-BD59-A6C34878D82A}">
                    <a16:rowId xmlns:a16="http://schemas.microsoft.com/office/drawing/2014/main" val="3967133953"/>
                  </a:ext>
                </a:extLst>
              </a:tr>
              <a:tr h="370840">
                <a:tc>
                  <a:txBody>
                    <a:bodyPr/>
                    <a:lstStyle/>
                    <a:p>
                      <a:pPr algn="ctr"/>
                      <a:r>
                        <a:rPr lang="en-CN" dirty="0"/>
                        <a:t>United</a:t>
                      </a:r>
                      <a:r>
                        <a:rPr lang="zh-CN" altLang="en-US" dirty="0"/>
                        <a:t> </a:t>
                      </a:r>
                      <a:r>
                        <a:rPr lang="en-US" altLang="zh-CN" dirty="0"/>
                        <a:t>States</a:t>
                      </a:r>
                      <a:endParaRPr lang="en-CN" dirty="0"/>
                    </a:p>
                  </a:txBody>
                  <a:tcPr/>
                </a:tc>
                <a:tc>
                  <a:txBody>
                    <a:bodyPr/>
                    <a:lstStyle/>
                    <a:p>
                      <a:pPr algn="ctr"/>
                      <a:r>
                        <a:rPr lang="en-CN" dirty="0"/>
                        <a:t>Washington</a:t>
                      </a:r>
                    </a:p>
                  </a:txBody>
                  <a:tcPr/>
                </a:tc>
                <a:extLst>
                  <a:ext uri="{0D108BD9-81ED-4DB2-BD59-A6C34878D82A}">
                    <a16:rowId xmlns:a16="http://schemas.microsoft.com/office/drawing/2014/main" val="1617857277"/>
                  </a:ext>
                </a:extLst>
              </a:tr>
            </a:tbl>
          </a:graphicData>
        </a:graphic>
      </p:graphicFrame>
      <p:sp>
        <p:nvSpPr>
          <p:cNvPr id="6" name="TextBox 5">
            <a:extLst>
              <a:ext uri="{FF2B5EF4-FFF2-40B4-BE49-F238E27FC236}">
                <a16:creationId xmlns:a16="http://schemas.microsoft.com/office/drawing/2014/main" id="{CDE2B143-D917-2AC9-B831-1E94D25BB67E}"/>
              </a:ext>
            </a:extLst>
          </p:cNvPr>
          <p:cNvSpPr txBox="1"/>
          <p:nvPr/>
        </p:nvSpPr>
        <p:spPr>
          <a:xfrm>
            <a:off x="0" y="6386775"/>
            <a:ext cx="8039584" cy="369332"/>
          </a:xfrm>
          <a:prstGeom prst="rect">
            <a:avLst/>
          </a:prstGeom>
          <a:noFill/>
        </p:spPr>
        <p:txBody>
          <a:bodyPr wrap="square">
            <a:spAutoFit/>
          </a:bodyPr>
          <a:lstStyle/>
          <a:p>
            <a:r>
              <a:rPr lang="zh-CN" altLang="en-US" dirty="0">
                <a:latin typeface="DengXian" panose="02010600030101010101" pitchFamily="2" charset="-122"/>
                <a:ea typeface="DengXian" panose="02010600030101010101" pitchFamily="2" charset="-122"/>
                <a:cs typeface="Times New Roman" panose="02020603050405020304" pitchFamily="18" charset="0"/>
              </a:rPr>
              <a:t>上海交通大学 </a:t>
            </a:r>
            <a:r>
              <a:rPr lang="en" altLang="zh-CN" dirty="0">
                <a:latin typeface="DengXian" panose="02010600030101010101" pitchFamily="2" charset="-122"/>
                <a:ea typeface="DengXian" panose="02010600030101010101" pitchFamily="2" charset="-122"/>
                <a:cs typeface="Times New Roman" panose="02020603050405020304" pitchFamily="18" charset="0"/>
              </a:rPr>
              <a:t>CS2916</a:t>
            </a:r>
            <a:r>
              <a:rPr lang="zh-CN" altLang="en" dirty="0">
                <a:latin typeface="DengXian" panose="02010600030101010101" pitchFamily="2" charset="-122"/>
                <a:ea typeface="DengXian" panose="02010600030101010101" pitchFamily="2" charset="-122"/>
                <a:cs typeface="Times New Roman" panose="02020603050405020304" pitchFamily="18" charset="0"/>
              </a:rPr>
              <a:t>：</a:t>
            </a:r>
            <a:r>
              <a:rPr lang="zh-CN" altLang="en-US" dirty="0">
                <a:latin typeface="DengXian" panose="02010600030101010101" pitchFamily="2" charset="-122"/>
                <a:ea typeface="DengXian" panose="02010600030101010101" pitchFamily="2" charset="-122"/>
                <a:cs typeface="Times New Roman" panose="02020603050405020304" pitchFamily="18" charset="0"/>
              </a:rPr>
              <a:t>大语言模型，</a:t>
            </a:r>
            <a:r>
              <a:rPr lang="en" altLang="zh-CN" dirty="0">
                <a:latin typeface="DengXian" panose="02010600030101010101" pitchFamily="2" charset="-122"/>
                <a:ea typeface="DengXian" panose="02010600030101010101" pitchFamily="2" charset="-122"/>
                <a:cs typeface="Times New Roman" panose="02020603050405020304" pitchFamily="18" charset="0"/>
              </a:rPr>
              <a:t> Prompting Engineering</a:t>
            </a:r>
            <a:endParaRPr lang="en-CN" dirty="0"/>
          </a:p>
        </p:txBody>
      </p:sp>
    </p:spTree>
    <p:extLst>
      <p:ext uri="{BB962C8B-B14F-4D97-AF65-F5344CB8AC3E}">
        <p14:creationId xmlns:p14="http://schemas.microsoft.com/office/powerpoint/2010/main" val="28734621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905D6F-2915-EF88-DA4B-7EE7DFAF5328}"/>
              </a:ext>
            </a:extLst>
          </p:cNvPr>
          <p:cNvSpPr>
            <a:spLocks noGrp="1"/>
          </p:cNvSpPr>
          <p:nvPr>
            <p:ph type="title"/>
          </p:nvPr>
        </p:nvSpPr>
        <p:spPr/>
        <p:txBody>
          <a:bodyPr/>
          <a:lstStyle/>
          <a:p>
            <a:r>
              <a:rPr lang="zh-CN" altLang="en-US" dirty="0">
                <a:latin typeface="DengXian" charset="-122"/>
                <a:ea typeface="DengXian" charset="-122"/>
              </a:rPr>
              <a:t>离散的提示优化</a:t>
            </a:r>
            <a:r>
              <a:rPr lang="en-US" altLang="zh-CN" dirty="0">
                <a:latin typeface="DengXian" charset="-122"/>
                <a:ea typeface="DengXian" charset="-122"/>
              </a:rPr>
              <a:t>–</a:t>
            </a:r>
            <a:r>
              <a:rPr lang="zh-CN" altLang="en-US" dirty="0">
                <a:latin typeface="DengXian" charset="-122"/>
                <a:ea typeface="DengXian" charset="-122"/>
              </a:rPr>
              <a:t>重写（</a:t>
            </a:r>
            <a:r>
              <a:rPr lang="en-US" altLang="zh-CN" dirty="0">
                <a:latin typeface="DengXian" charset="-122"/>
                <a:ea typeface="DengXian" charset="-122"/>
              </a:rPr>
              <a:t>paraphrase</a:t>
            </a:r>
            <a:r>
              <a:rPr lang="zh-CN" altLang="en-US" dirty="0">
                <a:latin typeface="DengXian" charset="-122"/>
                <a:ea typeface="DengXian" charset="-122"/>
              </a:rPr>
              <a:t>）</a:t>
            </a:r>
          </a:p>
        </p:txBody>
      </p:sp>
      <p:sp>
        <p:nvSpPr>
          <p:cNvPr id="4" name="灯片编号占位符 3">
            <a:extLst>
              <a:ext uri="{FF2B5EF4-FFF2-40B4-BE49-F238E27FC236}">
                <a16:creationId xmlns:a16="http://schemas.microsoft.com/office/drawing/2014/main" id="{BC0EF3DE-4030-8BE3-C353-DDEAA2AB2090}"/>
              </a:ext>
            </a:extLst>
          </p:cNvPr>
          <p:cNvSpPr>
            <a:spLocks noGrp="1"/>
          </p:cNvSpPr>
          <p:nvPr>
            <p:ph type="sldNum" sz="quarter" idx="4"/>
          </p:nvPr>
        </p:nvSpPr>
        <p:spPr/>
        <p:txBody>
          <a:bodyPr/>
          <a:lstStyle/>
          <a:p>
            <a:fld id="{CB97EF2D-26AB-4B8E-994F-76E2F1993B11}" type="slidenum">
              <a:rPr lang="zh-CN" altLang="en-US" smtClean="0"/>
              <a:pPr/>
              <a:t>16</a:t>
            </a:fld>
            <a:endParaRPr lang="zh-CN" altLang="en-US" dirty="0"/>
          </a:p>
        </p:txBody>
      </p:sp>
      <p:sp>
        <p:nvSpPr>
          <p:cNvPr id="6" name="内容占位符 2">
            <a:extLst>
              <a:ext uri="{FF2B5EF4-FFF2-40B4-BE49-F238E27FC236}">
                <a16:creationId xmlns:a16="http://schemas.microsoft.com/office/drawing/2014/main" id="{86EF9F68-6572-394E-1F61-9CB64FD85B21}"/>
              </a:ext>
            </a:extLst>
          </p:cNvPr>
          <p:cNvSpPr txBox="1">
            <a:spLocks/>
          </p:cNvSpPr>
          <p:nvPr/>
        </p:nvSpPr>
        <p:spPr>
          <a:xfrm>
            <a:off x="434102" y="1377390"/>
            <a:ext cx="11323796" cy="5051897"/>
          </a:xfrm>
          <a:prstGeom prst="rect">
            <a:avLst/>
          </a:prstGeom>
        </p:spPr>
        <p:txBody>
          <a:bodyPr/>
          <a:lstStyle>
            <a:lvl1pPr marL="457200" indent="-457200" algn="l" rtl="0" eaLnBrk="0" fontAlgn="base" hangingPunct="0">
              <a:lnSpc>
                <a:spcPct val="100000"/>
              </a:lnSpc>
              <a:spcBef>
                <a:spcPts val="1000"/>
              </a:spcBef>
              <a:spcAft>
                <a:spcPct val="0"/>
              </a:spcAft>
              <a:buClr>
                <a:srgbClr val="56A3E9"/>
              </a:buClr>
              <a:buSzPct val="80000"/>
              <a:buFont typeface="Times New Roman" panose="02020603050405020304" pitchFamily="18" charset="0"/>
              <a:buChar char="►"/>
              <a:defRPr sz="2600" b="1" kern="1200" baseline="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1pPr>
            <a:lvl2pPr marL="685783" indent="-228594" algn="l" rtl="0" eaLnBrk="0" fontAlgn="base" hangingPunct="0">
              <a:lnSpc>
                <a:spcPct val="100000"/>
              </a:lnSpc>
              <a:spcBef>
                <a:spcPts val="500"/>
              </a:spcBef>
              <a:spcAft>
                <a:spcPct val="0"/>
              </a:spcAft>
              <a:buClr>
                <a:schemeClr val="bg2">
                  <a:lumMod val="75000"/>
                </a:schemeClr>
              </a:buClr>
              <a:buSzPct val="80000"/>
              <a:buFont typeface="Wingdings" pitchFamily="2" charset="2"/>
              <a:buChar char="l"/>
              <a:defRPr sz="2200" kern="1200" baseline="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2pPr>
            <a:lvl3pPr marL="1257277" indent="-342900" algn="l" rtl="0" eaLnBrk="0" fontAlgn="base" hangingPunct="0">
              <a:lnSpc>
                <a:spcPct val="100000"/>
              </a:lnSpc>
              <a:spcBef>
                <a:spcPts val="500"/>
              </a:spcBef>
              <a:spcAft>
                <a:spcPct val="0"/>
              </a:spcAft>
              <a:buClr>
                <a:schemeClr val="accent5">
                  <a:lumMod val="75000"/>
                </a:schemeClr>
              </a:buClr>
              <a:buFont typeface="Times New Roman" panose="02020603050405020304" pitchFamily="18" charset="0"/>
              <a:buChar char="‣"/>
              <a:defRPr sz="1800" kern="1200" baseline="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3pPr>
            <a:lvl4pPr marL="1600160" indent="-228594" algn="l" rtl="0" eaLnBrk="0" fontAlgn="base" hangingPunct="0">
              <a:lnSpc>
                <a:spcPct val="90000"/>
              </a:lnSpc>
              <a:spcBef>
                <a:spcPts val="500"/>
              </a:spcBef>
              <a:spcAft>
                <a:spcPct val="0"/>
              </a:spcAft>
              <a:buFont typeface="Arial" charset="0"/>
              <a:buChar char="•"/>
              <a:defRPr kern="1200">
                <a:solidFill>
                  <a:schemeClr val="tx1"/>
                </a:solidFill>
                <a:latin typeface="Times New Roman" panose="02020603050405020304" pitchFamily="18" charset="0"/>
                <a:ea typeface="SimSun" panose="02010600030101010101" pitchFamily="2" charset="-122"/>
                <a:cs typeface="Times New Roman" panose="02020603050405020304" pitchFamily="18" charset="0"/>
              </a:defRPr>
            </a:lvl4pPr>
            <a:lvl5pPr marL="2057349" indent="-228594" algn="l" rtl="0" eaLnBrk="0" fontAlgn="base" hangingPunct="0">
              <a:lnSpc>
                <a:spcPct val="90000"/>
              </a:lnSpc>
              <a:spcBef>
                <a:spcPts val="500"/>
              </a:spcBef>
              <a:spcAft>
                <a:spcPct val="0"/>
              </a:spcAft>
              <a:buFont typeface="Arial" charset="0"/>
              <a:buChar char="•"/>
              <a:defRPr kern="1200">
                <a:solidFill>
                  <a:schemeClr val="tx1"/>
                </a:solidFill>
                <a:latin typeface="Times New Roman" panose="02020603050405020304" pitchFamily="18" charset="0"/>
                <a:ea typeface="SimSun" panose="02010600030101010101" pitchFamily="2" charset="-122"/>
                <a:cs typeface="Times New Roman" panose="02020603050405020304" pitchFamily="18"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30000"/>
              </a:lnSpc>
            </a:pPr>
            <a:r>
              <a:rPr lang="zh-CN" altLang="en-US" b="0" dirty="0">
                <a:latin typeface="黑体" panose="02010609060101010101" pitchFamily="49" charset="-122"/>
                <a:ea typeface="黑体" panose="02010609060101010101" pitchFamily="49" charset="-122"/>
              </a:rPr>
              <a:t>使用一个种子模板，然后通过对模板中的文字进行关键词替换完成</a:t>
            </a:r>
            <a:endParaRPr lang="en-US" altLang="zh-CN" b="0" dirty="0">
              <a:latin typeface="黑体" panose="02010609060101010101" pitchFamily="49" charset="-122"/>
              <a:ea typeface="黑体" panose="02010609060101010101" pitchFamily="49" charset="-122"/>
            </a:endParaRPr>
          </a:p>
          <a:p>
            <a:pPr>
              <a:lnSpc>
                <a:spcPct val="130000"/>
              </a:lnSpc>
            </a:pPr>
            <a:r>
              <a:rPr lang="zh-CN" altLang="en-US" b="0" dirty="0">
                <a:latin typeface="黑体" panose="02010609060101010101" pitchFamily="49" charset="-122"/>
                <a:ea typeface="黑体" panose="02010609060101010101" pitchFamily="49" charset="-122"/>
              </a:rPr>
              <a:t>基本方法</a:t>
            </a:r>
            <a:endParaRPr lang="en-US" altLang="zh-CN" b="0" dirty="0">
              <a:latin typeface="黑体" panose="02010609060101010101" pitchFamily="49" charset="-122"/>
              <a:ea typeface="黑体" panose="02010609060101010101" pitchFamily="49" charset="-122"/>
            </a:endParaRPr>
          </a:p>
          <a:p>
            <a:pPr lvl="1">
              <a:lnSpc>
                <a:spcPct val="130000"/>
              </a:lnSpc>
            </a:pPr>
            <a:r>
              <a:rPr lang="zh-CN" altLang="en-US" dirty="0">
                <a:latin typeface="黑体" panose="02010609060101010101" pitchFamily="49" charset="-122"/>
                <a:ea typeface="黑体" panose="02010609060101010101" pitchFamily="49" charset="-122"/>
              </a:rPr>
              <a:t>回译（</a:t>
            </a:r>
            <a:r>
              <a:rPr lang="en-US" altLang="zh-CN" dirty="0">
                <a:latin typeface="黑体" panose="02010609060101010101" pitchFamily="49" charset="-122"/>
                <a:ea typeface="黑体" panose="02010609060101010101" pitchFamily="49" charset="-122"/>
              </a:rPr>
              <a:t>Back</a:t>
            </a:r>
            <a:r>
              <a:rPr lang="zh-CN" altLang="en-US" dirty="0">
                <a:latin typeface="黑体" panose="02010609060101010101" pitchFamily="49" charset="-122"/>
                <a:ea typeface="黑体" panose="02010609060101010101" pitchFamily="49" charset="-122"/>
              </a:rPr>
              <a:t> </a:t>
            </a:r>
            <a:r>
              <a:rPr lang="en-US" altLang="zh-CN" dirty="0">
                <a:latin typeface="黑体" panose="02010609060101010101" pitchFamily="49" charset="-122"/>
                <a:ea typeface="黑体" panose="02010609060101010101" pitchFamily="49" charset="-122"/>
              </a:rPr>
              <a:t>Translation</a:t>
            </a:r>
            <a:r>
              <a:rPr lang="zh-CN" altLang="en-US" dirty="0">
                <a:latin typeface="黑体" panose="02010609060101010101" pitchFamily="49" charset="-122"/>
                <a:ea typeface="黑体" panose="02010609060101010101" pitchFamily="49" charset="-122"/>
              </a:rPr>
              <a:t>）</a:t>
            </a:r>
          </a:p>
          <a:p>
            <a:pPr lvl="1">
              <a:lnSpc>
                <a:spcPct val="130000"/>
              </a:lnSpc>
            </a:pPr>
            <a:r>
              <a:rPr lang="zh-CN" altLang="en-US" dirty="0">
                <a:latin typeface="黑体" panose="02010609060101010101" pitchFamily="49" charset="-122"/>
                <a:ea typeface="黑体" panose="02010609060101010101" pitchFamily="49" charset="-122"/>
              </a:rPr>
              <a:t>使用词库中的短语替换</a:t>
            </a:r>
          </a:p>
          <a:p>
            <a:pPr lvl="1">
              <a:lnSpc>
                <a:spcPct val="130000"/>
              </a:lnSpc>
            </a:pPr>
            <a:r>
              <a:rPr lang="zh-CN" altLang="en-US" dirty="0">
                <a:latin typeface="黑体" panose="02010609060101010101" pitchFamily="49" charset="-122"/>
                <a:ea typeface="黑体" panose="02010609060101010101" pitchFamily="49" charset="-122"/>
              </a:rPr>
              <a:t>使用模型重写</a:t>
            </a:r>
            <a:endParaRPr lang="en-US" altLang="zh-CN" b="0" dirty="0">
              <a:latin typeface="黑体" panose="02010609060101010101" pitchFamily="49" charset="-122"/>
              <a:ea typeface="黑体" panose="02010609060101010101" pitchFamily="49" charset="-122"/>
            </a:endParaRPr>
          </a:p>
          <a:p>
            <a:pPr marL="0" indent="0">
              <a:lnSpc>
                <a:spcPct val="130000"/>
              </a:lnSpc>
              <a:buFont typeface="Times New Roman" panose="02020603050405020304" pitchFamily="18" charset="0"/>
              <a:buNone/>
            </a:pPr>
            <a:endParaRPr lang="en-US" altLang="zh-CN" b="0" dirty="0">
              <a:latin typeface="黑体" panose="02010609060101010101" pitchFamily="49" charset="-122"/>
              <a:ea typeface="黑体" panose="02010609060101010101" pitchFamily="49" charset="-122"/>
            </a:endParaRPr>
          </a:p>
          <a:p>
            <a:pPr marL="0" indent="0">
              <a:lnSpc>
                <a:spcPct val="130000"/>
              </a:lnSpc>
              <a:buNone/>
            </a:pPr>
            <a:endParaRPr lang="en-US" altLang="zh-CN" b="0" dirty="0">
              <a:latin typeface="黑体" panose="02010609060101010101" pitchFamily="49" charset="-122"/>
              <a:ea typeface="黑体" panose="02010609060101010101" pitchFamily="49" charset="-122"/>
            </a:endParaRPr>
          </a:p>
        </p:txBody>
      </p:sp>
      <p:pic>
        <p:nvPicPr>
          <p:cNvPr id="7" name="图片 5">
            <a:extLst>
              <a:ext uri="{FF2B5EF4-FFF2-40B4-BE49-F238E27FC236}">
                <a16:creationId xmlns:a16="http://schemas.microsoft.com/office/drawing/2014/main" id="{1F16AC71-2AB3-B69D-7B99-EF183FAB8F80}"/>
              </a:ext>
            </a:extLst>
          </p:cNvPr>
          <p:cNvPicPr>
            <a:picLocks noChangeAspect="1"/>
          </p:cNvPicPr>
          <p:nvPr/>
        </p:nvPicPr>
        <p:blipFill>
          <a:blip r:embed="rId3"/>
          <a:stretch>
            <a:fillRect/>
          </a:stretch>
        </p:blipFill>
        <p:spPr>
          <a:xfrm>
            <a:off x="8367672" y="4078999"/>
            <a:ext cx="2970650" cy="1866452"/>
          </a:xfrm>
          <a:prstGeom prst="rect">
            <a:avLst/>
          </a:prstGeom>
        </p:spPr>
      </p:pic>
      <p:pic>
        <p:nvPicPr>
          <p:cNvPr id="8" name="图片 6">
            <a:extLst>
              <a:ext uri="{FF2B5EF4-FFF2-40B4-BE49-F238E27FC236}">
                <a16:creationId xmlns:a16="http://schemas.microsoft.com/office/drawing/2014/main" id="{033B3CCE-8375-3EBD-B3CC-37F716C31F36}"/>
              </a:ext>
            </a:extLst>
          </p:cNvPr>
          <p:cNvPicPr>
            <a:picLocks noChangeAspect="1"/>
          </p:cNvPicPr>
          <p:nvPr/>
        </p:nvPicPr>
        <p:blipFill>
          <a:blip r:embed="rId4"/>
          <a:stretch>
            <a:fillRect/>
          </a:stretch>
        </p:blipFill>
        <p:spPr>
          <a:xfrm>
            <a:off x="678685" y="4119869"/>
            <a:ext cx="3303941" cy="1847658"/>
          </a:xfrm>
          <a:prstGeom prst="rect">
            <a:avLst/>
          </a:prstGeom>
        </p:spPr>
      </p:pic>
      <p:sp>
        <p:nvSpPr>
          <p:cNvPr id="10" name="TextBox 9">
            <a:extLst>
              <a:ext uri="{FF2B5EF4-FFF2-40B4-BE49-F238E27FC236}">
                <a16:creationId xmlns:a16="http://schemas.microsoft.com/office/drawing/2014/main" id="{90E6949A-EDA6-9786-5B42-71E97E4E87B7}"/>
              </a:ext>
            </a:extLst>
          </p:cNvPr>
          <p:cNvSpPr txBox="1"/>
          <p:nvPr/>
        </p:nvSpPr>
        <p:spPr>
          <a:xfrm>
            <a:off x="86868" y="5934670"/>
            <a:ext cx="10904220" cy="923330"/>
          </a:xfrm>
          <a:prstGeom prst="rect">
            <a:avLst/>
          </a:prstGeom>
          <a:noFill/>
        </p:spPr>
        <p:txBody>
          <a:bodyPr wrap="square">
            <a:spAutoFit/>
          </a:bodyPr>
          <a:lstStyle/>
          <a:p>
            <a:r>
              <a:rPr lang="en-US" sz="1800" dirty="0">
                <a:solidFill>
                  <a:srgbClr val="7C7C7C"/>
                </a:solidFill>
                <a:effectLst/>
                <a:latin typeface="Calibri" panose="020F0502020204030204" pitchFamily="34" charset="0"/>
              </a:rPr>
              <a:t>[1] Jiang et al. How Can We Know What Language Models Know? TACL (2020). </a:t>
            </a:r>
          </a:p>
          <a:p>
            <a:r>
              <a:rPr lang="en-US" sz="1800" dirty="0">
                <a:solidFill>
                  <a:srgbClr val="7C7C7C"/>
                </a:solidFill>
                <a:effectLst/>
                <a:latin typeface="Calibri" panose="020F0502020204030204" pitchFamily="34" charset="0"/>
              </a:rPr>
              <a:t>[2] Yuan et al. </a:t>
            </a:r>
            <a:r>
              <a:rPr lang="en-US" sz="1800" dirty="0" err="1">
                <a:solidFill>
                  <a:srgbClr val="7C7C7C"/>
                </a:solidFill>
                <a:effectLst/>
                <a:latin typeface="Calibri" panose="020F0502020204030204" pitchFamily="34" charset="0"/>
              </a:rPr>
              <a:t>BARTScore</a:t>
            </a:r>
            <a:r>
              <a:rPr lang="en-US" sz="1800" dirty="0">
                <a:solidFill>
                  <a:srgbClr val="7C7C7C"/>
                </a:solidFill>
                <a:effectLst/>
                <a:latin typeface="Calibri" panose="020F0502020204030204" pitchFamily="34" charset="0"/>
              </a:rPr>
              <a:t>: Evaluating Generated Text as Text Generation. </a:t>
            </a:r>
            <a:r>
              <a:rPr lang="en-US" sz="1800" dirty="0" err="1">
                <a:solidFill>
                  <a:srgbClr val="7C7C7C"/>
                </a:solidFill>
                <a:effectLst/>
                <a:latin typeface="Calibri" panose="020F0502020204030204" pitchFamily="34" charset="0"/>
              </a:rPr>
              <a:t>NeurIPS</a:t>
            </a:r>
            <a:r>
              <a:rPr lang="en-US" sz="1800" dirty="0">
                <a:solidFill>
                  <a:srgbClr val="7C7C7C"/>
                </a:solidFill>
                <a:effectLst/>
                <a:latin typeface="Calibri" panose="020F0502020204030204" pitchFamily="34" charset="0"/>
              </a:rPr>
              <a:t> (2021). </a:t>
            </a:r>
          </a:p>
          <a:p>
            <a:r>
              <a:rPr lang="en-US" sz="1800" dirty="0">
                <a:solidFill>
                  <a:srgbClr val="7C7C7C"/>
                </a:solidFill>
                <a:effectLst/>
                <a:latin typeface="Calibri" panose="020F0502020204030204" pitchFamily="34" charset="0"/>
              </a:rPr>
              <a:t>[3] </a:t>
            </a:r>
            <a:r>
              <a:rPr lang="en-US" sz="1800" dirty="0" err="1">
                <a:solidFill>
                  <a:srgbClr val="7C7C7C"/>
                </a:solidFill>
                <a:effectLst/>
                <a:latin typeface="Calibri" panose="020F0502020204030204" pitchFamily="34" charset="0"/>
              </a:rPr>
              <a:t>Haviv</a:t>
            </a:r>
            <a:r>
              <a:rPr lang="en-US" sz="1800" dirty="0">
                <a:solidFill>
                  <a:srgbClr val="7C7C7C"/>
                </a:solidFill>
                <a:effectLst/>
                <a:latin typeface="Calibri" panose="020F0502020204030204" pitchFamily="34" charset="0"/>
              </a:rPr>
              <a:t> et al. </a:t>
            </a:r>
            <a:r>
              <a:rPr lang="en-US" sz="1800" dirty="0" err="1">
                <a:solidFill>
                  <a:srgbClr val="7C7C7C"/>
                </a:solidFill>
                <a:effectLst/>
                <a:latin typeface="Calibri" panose="020F0502020204030204" pitchFamily="34" charset="0"/>
              </a:rPr>
              <a:t>BERTese</a:t>
            </a:r>
            <a:r>
              <a:rPr lang="en-US" sz="1800" dirty="0">
                <a:solidFill>
                  <a:srgbClr val="7C7C7C"/>
                </a:solidFill>
                <a:effectLst/>
                <a:latin typeface="Calibri" panose="020F0502020204030204" pitchFamily="34" charset="0"/>
              </a:rPr>
              <a:t>: Learning to Speak to BERT. EACL (2021). </a:t>
            </a:r>
            <a:endParaRPr lang="en-US" dirty="0">
              <a:effectLst/>
            </a:endParaRPr>
          </a:p>
        </p:txBody>
      </p:sp>
      <p:pic>
        <p:nvPicPr>
          <p:cNvPr id="1025" name="Picture 1" descr="page49image189715328">
            <a:extLst>
              <a:ext uri="{FF2B5EF4-FFF2-40B4-BE49-F238E27FC236}">
                <a16:creationId xmlns:a16="http://schemas.microsoft.com/office/drawing/2014/main" id="{043175BF-8B13-4A59-BF5D-415FC9CAEE8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11493500" cy="12700"/>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page49image189717200">
            <a:extLst>
              <a:ext uri="{FF2B5EF4-FFF2-40B4-BE49-F238E27FC236}">
                <a16:creationId xmlns:a16="http://schemas.microsoft.com/office/drawing/2014/main" id="{813574BF-5466-4A9F-CB1C-1D074AA9EF0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66381" y="4092673"/>
            <a:ext cx="3059238" cy="171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17393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905D6F-2915-EF88-DA4B-7EE7DFAF5328}"/>
              </a:ext>
            </a:extLst>
          </p:cNvPr>
          <p:cNvSpPr>
            <a:spLocks noGrp="1"/>
          </p:cNvSpPr>
          <p:nvPr>
            <p:ph type="title"/>
          </p:nvPr>
        </p:nvSpPr>
        <p:spPr/>
        <p:txBody>
          <a:bodyPr/>
          <a:lstStyle/>
          <a:p>
            <a:r>
              <a:rPr lang="zh-CN" altLang="en-US" dirty="0">
                <a:latin typeface="DengXian" charset="-122"/>
                <a:ea typeface="DengXian" charset="-122"/>
              </a:rPr>
              <a:t>离散的提示优化</a:t>
            </a:r>
            <a:r>
              <a:rPr lang="en-US" altLang="zh-CN" dirty="0">
                <a:latin typeface="DengXian" charset="-122"/>
                <a:ea typeface="DengXian" charset="-122"/>
              </a:rPr>
              <a:t>–</a:t>
            </a:r>
            <a:r>
              <a:rPr lang="zh-CN" altLang="en-US" dirty="0">
                <a:latin typeface="DengXian" charset="-122"/>
                <a:ea typeface="DengXian" charset="-122"/>
              </a:rPr>
              <a:t>基于语言模型的方法</a:t>
            </a:r>
          </a:p>
        </p:txBody>
      </p:sp>
      <p:sp>
        <p:nvSpPr>
          <p:cNvPr id="4" name="灯片编号占位符 3">
            <a:extLst>
              <a:ext uri="{FF2B5EF4-FFF2-40B4-BE49-F238E27FC236}">
                <a16:creationId xmlns:a16="http://schemas.microsoft.com/office/drawing/2014/main" id="{BC0EF3DE-4030-8BE3-C353-DDEAA2AB2090}"/>
              </a:ext>
            </a:extLst>
          </p:cNvPr>
          <p:cNvSpPr>
            <a:spLocks noGrp="1"/>
          </p:cNvSpPr>
          <p:nvPr>
            <p:ph type="sldNum" sz="quarter" idx="4"/>
          </p:nvPr>
        </p:nvSpPr>
        <p:spPr/>
        <p:txBody>
          <a:bodyPr/>
          <a:lstStyle/>
          <a:p>
            <a:fld id="{CB97EF2D-26AB-4B8E-994F-76E2F1993B11}" type="slidenum">
              <a:rPr lang="zh-CN" altLang="en-US" smtClean="0"/>
              <a:pPr/>
              <a:t>17</a:t>
            </a:fld>
            <a:endParaRPr lang="zh-CN" altLang="en-US" dirty="0"/>
          </a:p>
        </p:txBody>
      </p:sp>
      <p:sp>
        <p:nvSpPr>
          <p:cNvPr id="6" name="内容占位符 2">
            <a:extLst>
              <a:ext uri="{FF2B5EF4-FFF2-40B4-BE49-F238E27FC236}">
                <a16:creationId xmlns:a16="http://schemas.microsoft.com/office/drawing/2014/main" id="{86EF9F68-6572-394E-1F61-9CB64FD85B21}"/>
              </a:ext>
            </a:extLst>
          </p:cNvPr>
          <p:cNvSpPr txBox="1">
            <a:spLocks/>
          </p:cNvSpPr>
          <p:nvPr/>
        </p:nvSpPr>
        <p:spPr>
          <a:xfrm>
            <a:off x="434102" y="1377390"/>
            <a:ext cx="11323796" cy="5051897"/>
          </a:xfrm>
          <a:prstGeom prst="rect">
            <a:avLst/>
          </a:prstGeom>
        </p:spPr>
        <p:txBody>
          <a:bodyPr/>
          <a:lstStyle>
            <a:lvl1pPr marL="457200" indent="-457200" algn="l" rtl="0" eaLnBrk="0" fontAlgn="base" hangingPunct="0">
              <a:lnSpc>
                <a:spcPct val="100000"/>
              </a:lnSpc>
              <a:spcBef>
                <a:spcPts val="1000"/>
              </a:spcBef>
              <a:spcAft>
                <a:spcPct val="0"/>
              </a:spcAft>
              <a:buClr>
                <a:srgbClr val="56A3E9"/>
              </a:buClr>
              <a:buSzPct val="80000"/>
              <a:buFont typeface="Times New Roman" panose="02020603050405020304" pitchFamily="18" charset="0"/>
              <a:buChar char="►"/>
              <a:defRPr sz="2600" b="1" kern="1200" baseline="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1pPr>
            <a:lvl2pPr marL="685783" indent="-228594" algn="l" rtl="0" eaLnBrk="0" fontAlgn="base" hangingPunct="0">
              <a:lnSpc>
                <a:spcPct val="100000"/>
              </a:lnSpc>
              <a:spcBef>
                <a:spcPts val="500"/>
              </a:spcBef>
              <a:spcAft>
                <a:spcPct val="0"/>
              </a:spcAft>
              <a:buClr>
                <a:schemeClr val="bg2">
                  <a:lumMod val="75000"/>
                </a:schemeClr>
              </a:buClr>
              <a:buSzPct val="80000"/>
              <a:buFont typeface="Wingdings" pitchFamily="2" charset="2"/>
              <a:buChar char="l"/>
              <a:defRPr sz="2200" kern="1200" baseline="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2pPr>
            <a:lvl3pPr marL="1257277" indent="-342900" algn="l" rtl="0" eaLnBrk="0" fontAlgn="base" hangingPunct="0">
              <a:lnSpc>
                <a:spcPct val="100000"/>
              </a:lnSpc>
              <a:spcBef>
                <a:spcPts val="500"/>
              </a:spcBef>
              <a:spcAft>
                <a:spcPct val="0"/>
              </a:spcAft>
              <a:buClr>
                <a:schemeClr val="accent5">
                  <a:lumMod val="75000"/>
                </a:schemeClr>
              </a:buClr>
              <a:buFont typeface="Times New Roman" panose="02020603050405020304" pitchFamily="18" charset="0"/>
              <a:buChar char="‣"/>
              <a:defRPr sz="1800" kern="1200" baseline="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3pPr>
            <a:lvl4pPr marL="1600160" indent="-228594" algn="l" rtl="0" eaLnBrk="0" fontAlgn="base" hangingPunct="0">
              <a:lnSpc>
                <a:spcPct val="90000"/>
              </a:lnSpc>
              <a:spcBef>
                <a:spcPts val="500"/>
              </a:spcBef>
              <a:spcAft>
                <a:spcPct val="0"/>
              </a:spcAft>
              <a:buFont typeface="Arial" charset="0"/>
              <a:buChar char="•"/>
              <a:defRPr kern="1200">
                <a:solidFill>
                  <a:schemeClr val="tx1"/>
                </a:solidFill>
                <a:latin typeface="Times New Roman" panose="02020603050405020304" pitchFamily="18" charset="0"/>
                <a:ea typeface="SimSun" panose="02010600030101010101" pitchFamily="2" charset="-122"/>
                <a:cs typeface="Times New Roman" panose="02020603050405020304" pitchFamily="18" charset="0"/>
              </a:defRPr>
            </a:lvl4pPr>
            <a:lvl5pPr marL="2057349" indent="-228594" algn="l" rtl="0" eaLnBrk="0" fontAlgn="base" hangingPunct="0">
              <a:lnSpc>
                <a:spcPct val="90000"/>
              </a:lnSpc>
              <a:spcBef>
                <a:spcPts val="500"/>
              </a:spcBef>
              <a:spcAft>
                <a:spcPct val="0"/>
              </a:spcAft>
              <a:buFont typeface="Arial" charset="0"/>
              <a:buChar char="•"/>
              <a:defRPr kern="1200">
                <a:solidFill>
                  <a:schemeClr val="tx1"/>
                </a:solidFill>
                <a:latin typeface="Times New Roman" panose="02020603050405020304" pitchFamily="18" charset="0"/>
                <a:ea typeface="SimSun" panose="02010600030101010101" pitchFamily="2" charset="-122"/>
                <a:cs typeface="Times New Roman" panose="02020603050405020304" pitchFamily="18"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30000"/>
              </a:lnSpc>
            </a:pPr>
            <a:endParaRPr lang="en-US" altLang="zh-CN" b="0" dirty="0">
              <a:latin typeface="黑体" panose="02010609060101010101" pitchFamily="49" charset="-122"/>
              <a:ea typeface="黑体" panose="02010609060101010101" pitchFamily="49" charset="-122"/>
            </a:endParaRPr>
          </a:p>
          <a:p>
            <a:pPr marL="0" indent="0">
              <a:lnSpc>
                <a:spcPct val="130000"/>
              </a:lnSpc>
              <a:buNone/>
            </a:pPr>
            <a:endParaRPr lang="zh-CN" altLang="en-US" b="0" dirty="0">
              <a:latin typeface="黑体" panose="02010609060101010101" pitchFamily="49" charset="-122"/>
              <a:ea typeface="黑体" panose="02010609060101010101" pitchFamily="49" charset="-122"/>
            </a:endParaRPr>
          </a:p>
          <a:p>
            <a:pPr>
              <a:lnSpc>
                <a:spcPct val="130000"/>
              </a:lnSpc>
            </a:pPr>
            <a:endParaRPr lang="en-US" altLang="zh-CN" b="0" dirty="0">
              <a:latin typeface="黑体" panose="02010609060101010101" pitchFamily="49" charset="-122"/>
              <a:ea typeface="黑体" panose="02010609060101010101" pitchFamily="49" charset="-122"/>
            </a:endParaRPr>
          </a:p>
          <a:p>
            <a:pPr marL="0" indent="0">
              <a:lnSpc>
                <a:spcPct val="130000"/>
              </a:lnSpc>
              <a:buNone/>
            </a:pPr>
            <a:endParaRPr lang="en-US" altLang="zh-CN" b="0" dirty="0">
              <a:latin typeface="黑体" panose="02010609060101010101" pitchFamily="49" charset="-122"/>
              <a:ea typeface="黑体" panose="02010609060101010101" pitchFamily="49" charset="-122"/>
            </a:endParaRPr>
          </a:p>
        </p:txBody>
      </p:sp>
      <p:pic>
        <p:nvPicPr>
          <p:cNvPr id="1025" name="Picture 1" descr="page49image189715328">
            <a:extLst>
              <a:ext uri="{FF2B5EF4-FFF2-40B4-BE49-F238E27FC236}">
                <a16:creationId xmlns:a16="http://schemas.microsoft.com/office/drawing/2014/main" id="{043175BF-8B13-4A59-BF5D-415FC9CAEE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1493500" cy="12700"/>
          </a:xfrm>
          <a:prstGeom prst="rect">
            <a:avLst/>
          </a:prstGeom>
          <a:noFill/>
          <a:extLst>
            <a:ext uri="{909E8E84-426E-40DD-AFC4-6F175D3DCCD1}">
              <a14:hiddenFill xmlns:a14="http://schemas.microsoft.com/office/drawing/2010/main">
                <a:solidFill>
                  <a:srgbClr val="FFFFFF"/>
                </a:solidFill>
              </a14:hiddenFill>
            </a:ext>
          </a:extLst>
        </p:spPr>
      </p:pic>
      <p:sp>
        <p:nvSpPr>
          <p:cNvPr id="3" name="内容占位符 2">
            <a:extLst>
              <a:ext uri="{FF2B5EF4-FFF2-40B4-BE49-F238E27FC236}">
                <a16:creationId xmlns:a16="http://schemas.microsoft.com/office/drawing/2014/main" id="{1C4DA11A-5236-2AF0-0CBE-B7DD7FC49982}"/>
              </a:ext>
            </a:extLst>
          </p:cNvPr>
          <p:cNvSpPr txBox="1">
            <a:spLocks/>
          </p:cNvSpPr>
          <p:nvPr/>
        </p:nvSpPr>
        <p:spPr>
          <a:xfrm>
            <a:off x="437584" y="1271027"/>
            <a:ext cx="11323796" cy="5051897"/>
          </a:xfrm>
          <a:prstGeom prst="rect">
            <a:avLst/>
          </a:prstGeom>
        </p:spPr>
        <p:txBody>
          <a:bodyPr/>
          <a:lstStyle>
            <a:lvl1pPr marL="457200" indent="-457200" algn="l" rtl="0" eaLnBrk="0" fontAlgn="base" hangingPunct="0">
              <a:lnSpc>
                <a:spcPct val="100000"/>
              </a:lnSpc>
              <a:spcBef>
                <a:spcPts val="1000"/>
              </a:spcBef>
              <a:spcAft>
                <a:spcPct val="0"/>
              </a:spcAft>
              <a:buClr>
                <a:srgbClr val="56A3E9"/>
              </a:buClr>
              <a:buSzPct val="80000"/>
              <a:buFont typeface="Times New Roman" panose="02020603050405020304" pitchFamily="18" charset="0"/>
              <a:buChar char="►"/>
              <a:defRPr sz="2600" b="1" kern="1200" baseline="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1pPr>
            <a:lvl2pPr marL="685783" indent="-228594" algn="l" rtl="0" eaLnBrk="0" fontAlgn="base" hangingPunct="0">
              <a:lnSpc>
                <a:spcPct val="100000"/>
              </a:lnSpc>
              <a:spcBef>
                <a:spcPts val="500"/>
              </a:spcBef>
              <a:spcAft>
                <a:spcPct val="0"/>
              </a:spcAft>
              <a:buClr>
                <a:schemeClr val="bg2">
                  <a:lumMod val="75000"/>
                </a:schemeClr>
              </a:buClr>
              <a:buSzPct val="80000"/>
              <a:buFont typeface="Wingdings" pitchFamily="2" charset="2"/>
              <a:buChar char="l"/>
              <a:defRPr sz="2200" kern="1200" baseline="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2pPr>
            <a:lvl3pPr marL="1257277" indent="-342900" algn="l" rtl="0" eaLnBrk="0" fontAlgn="base" hangingPunct="0">
              <a:lnSpc>
                <a:spcPct val="100000"/>
              </a:lnSpc>
              <a:spcBef>
                <a:spcPts val="500"/>
              </a:spcBef>
              <a:spcAft>
                <a:spcPct val="0"/>
              </a:spcAft>
              <a:buClr>
                <a:schemeClr val="accent5">
                  <a:lumMod val="75000"/>
                </a:schemeClr>
              </a:buClr>
              <a:buFont typeface="Times New Roman" panose="02020603050405020304" pitchFamily="18" charset="0"/>
              <a:buChar char="‣"/>
              <a:defRPr sz="1800" kern="1200" baseline="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3pPr>
            <a:lvl4pPr marL="1600160" indent="-228594" algn="l" rtl="0" eaLnBrk="0" fontAlgn="base" hangingPunct="0">
              <a:lnSpc>
                <a:spcPct val="90000"/>
              </a:lnSpc>
              <a:spcBef>
                <a:spcPts val="500"/>
              </a:spcBef>
              <a:spcAft>
                <a:spcPct val="0"/>
              </a:spcAft>
              <a:buFont typeface="Arial" charset="0"/>
              <a:buChar char="•"/>
              <a:defRPr kern="1200">
                <a:solidFill>
                  <a:schemeClr val="tx1"/>
                </a:solidFill>
                <a:latin typeface="Times New Roman" panose="02020603050405020304" pitchFamily="18" charset="0"/>
                <a:ea typeface="SimSun" panose="02010600030101010101" pitchFamily="2" charset="-122"/>
                <a:cs typeface="Times New Roman" panose="02020603050405020304" pitchFamily="18" charset="0"/>
              </a:defRPr>
            </a:lvl4pPr>
            <a:lvl5pPr marL="2057349" indent="-228594" algn="l" rtl="0" eaLnBrk="0" fontAlgn="base" hangingPunct="0">
              <a:lnSpc>
                <a:spcPct val="90000"/>
              </a:lnSpc>
              <a:spcBef>
                <a:spcPts val="500"/>
              </a:spcBef>
              <a:spcAft>
                <a:spcPct val="0"/>
              </a:spcAft>
              <a:buFont typeface="Arial" charset="0"/>
              <a:buChar char="•"/>
              <a:defRPr kern="1200">
                <a:solidFill>
                  <a:schemeClr val="tx1"/>
                </a:solidFill>
                <a:latin typeface="Times New Roman" panose="02020603050405020304" pitchFamily="18" charset="0"/>
                <a:ea typeface="SimSun" panose="02010600030101010101" pitchFamily="2" charset="-122"/>
                <a:cs typeface="Times New Roman" panose="02020603050405020304" pitchFamily="18"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30000"/>
              </a:lnSpc>
            </a:pPr>
            <a:r>
              <a:rPr lang="zh-CN" altLang="en-US" b="0" dirty="0">
                <a:latin typeface="黑体" panose="02010609060101010101" pitchFamily="49" charset="-122"/>
                <a:ea typeface="黑体" panose="02010609060101010101" pitchFamily="49" charset="-122"/>
              </a:rPr>
              <a:t>使用语言模型生成模版</a:t>
            </a:r>
            <a:endParaRPr lang="en-US" altLang="zh-CN" b="0" dirty="0">
              <a:latin typeface="黑体" panose="02010609060101010101" pitchFamily="49" charset="-122"/>
              <a:ea typeface="黑体" panose="02010609060101010101" pitchFamily="49" charset="-122"/>
            </a:endParaRPr>
          </a:p>
          <a:p>
            <a:pPr>
              <a:lnSpc>
                <a:spcPct val="130000"/>
              </a:lnSpc>
            </a:pPr>
            <a:r>
              <a:rPr lang="zh-CN" altLang="en-US" b="0" dirty="0">
                <a:latin typeface="黑体" panose="02010609060101010101" pitchFamily="49" charset="-122"/>
                <a:ea typeface="黑体" panose="02010609060101010101" pitchFamily="49" charset="-122"/>
              </a:rPr>
              <a:t>使用语言模型为模版打分</a:t>
            </a:r>
            <a:endParaRPr lang="en-US" altLang="zh-CN" b="0" dirty="0">
              <a:latin typeface="黑体" panose="02010609060101010101" pitchFamily="49" charset="-122"/>
              <a:ea typeface="黑体" panose="02010609060101010101" pitchFamily="49" charset="-122"/>
            </a:endParaRPr>
          </a:p>
          <a:p>
            <a:pPr marL="0" indent="0">
              <a:lnSpc>
                <a:spcPct val="130000"/>
              </a:lnSpc>
              <a:buNone/>
            </a:pPr>
            <a:endParaRPr lang="zh-CN" altLang="en-US" b="0" dirty="0">
              <a:latin typeface="黑体" panose="02010609060101010101" pitchFamily="49" charset="-122"/>
              <a:ea typeface="黑体" panose="02010609060101010101" pitchFamily="49" charset="-122"/>
            </a:endParaRPr>
          </a:p>
          <a:p>
            <a:pPr>
              <a:lnSpc>
                <a:spcPct val="130000"/>
              </a:lnSpc>
            </a:pPr>
            <a:endParaRPr lang="en-US" altLang="zh-CN" b="0" dirty="0">
              <a:latin typeface="黑体" panose="02010609060101010101" pitchFamily="49" charset="-122"/>
              <a:ea typeface="黑体" panose="02010609060101010101" pitchFamily="49" charset="-122"/>
            </a:endParaRPr>
          </a:p>
          <a:p>
            <a:pPr marL="0" indent="0">
              <a:lnSpc>
                <a:spcPct val="130000"/>
              </a:lnSpc>
              <a:buNone/>
            </a:pPr>
            <a:endParaRPr lang="en-US" altLang="zh-CN" b="0" dirty="0">
              <a:latin typeface="黑体" panose="02010609060101010101" pitchFamily="49" charset="-122"/>
              <a:ea typeface="黑体" panose="02010609060101010101" pitchFamily="49" charset="-122"/>
            </a:endParaRPr>
          </a:p>
        </p:txBody>
      </p:sp>
      <p:pic>
        <p:nvPicPr>
          <p:cNvPr id="9" name="Picture 8" descr="A screen shot of a computer code&#10;&#10;Description automatically generated">
            <a:extLst>
              <a:ext uri="{FF2B5EF4-FFF2-40B4-BE49-F238E27FC236}">
                <a16:creationId xmlns:a16="http://schemas.microsoft.com/office/drawing/2014/main" id="{EA564182-2138-4E4C-8695-C13F5EFB49F9}"/>
              </a:ext>
            </a:extLst>
          </p:cNvPr>
          <p:cNvPicPr>
            <a:picLocks noChangeAspect="1"/>
          </p:cNvPicPr>
          <p:nvPr/>
        </p:nvPicPr>
        <p:blipFill>
          <a:blip r:embed="rId4"/>
          <a:stretch>
            <a:fillRect/>
          </a:stretch>
        </p:blipFill>
        <p:spPr>
          <a:xfrm>
            <a:off x="573606" y="3686087"/>
            <a:ext cx="4318000" cy="2819400"/>
          </a:xfrm>
          <a:prstGeom prst="rect">
            <a:avLst/>
          </a:prstGeom>
        </p:spPr>
      </p:pic>
      <p:pic>
        <p:nvPicPr>
          <p:cNvPr id="11" name="Picture 10" descr="A screenshot of a computer code&#10;&#10;Description automatically generated">
            <a:extLst>
              <a:ext uri="{FF2B5EF4-FFF2-40B4-BE49-F238E27FC236}">
                <a16:creationId xmlns:a16="http://schemas.microsoft.com/office/drawing/2014/main" id="{301B10D8-EA80-8C37-92A7-FEA0D89CE6ED}"/>
              </a:ext>
            </a:extLst>
          </p:cNvPr>
          <p:cNvPicPr>
            <a:picLocks noChangeAspect="1"/>
          </p:cNvPicPr>
          <p:nvPr/>
        </p:nvPicPr>
        <p:blipFill>
          <a:blip r:embed="rId5"/>
          <a:stretch>
            <a:fillRect/>
          </a:stretch>
        </p:blipFill>
        <p:spPr>
          <a:xfrm>
            <a:off x="430620" y="2541109"/>
            <a:ext cx="6667500" cy="1079500"/>
          </a:xfrm>
          <a:prstGeom prst="rect">
            <a:avLst/>
          </a:prstGeom>
        </p:spPr>
      </p:pic>
      <p:pic>
        <p:nvPicPr>
          <p:cNvPr id="17" name="Picture 16" descr="A screenshot of a computer&#10;&#10;Description automatically generated">
            <a:extLst>
              <a:ext uri="{FF2B5EF4-FFF2-40B4-BE49-F238E27FC236}">
                <a16:creationId xmlns:a16="http://schemas.microsoft.com/office/drawing/2014/main" id="{A9CDA1B5-17F7-C4CD-290C-F80DF9BFDE44}"/>
              </a:ext>
            </a:extLst>
          </p:cNvPr>
          <p:cNvPicPr>
            <a:picLocks noChangeAspect="1"/>
          </p:cNvPicPr>
          <p:nvPr/>
        </p:nvPicPr>
        <p:blipFill>
          <a:blip r:embed="rId6"/>
          <a:stretch>
            <a:fillRect/>
          </a:stretch>
        </p:blipFill>
        <p:spPr>
          <a:xfrm>
            <a:off x="5334852" y="3857684"/>
            <a:ext cx="6492612" cy="2465240"/>
          </a:xfrm>
          <a:prstGeom prst="rect">
            <a:avLst/>
          </a:prstGeom>
        </p:spPr>
      </p:pic>
      <p:sp>
        <p:nvSpPr>
          <p:cNvPr id="5" name="TextBox 4">
            <a:extLst>
              <a:ext uri="{FF2B5EF4-FFF2-40B4-BE49-F238E27FC236}">
                <a16:creationId xmlns:a16="http://schemas.microsoft.com/office/drawing/2014/main" id="{C378F3CD-635C-3E84-4C9F-27918FEE5B9A}"/>
              </a:ext>
            </a:extLst>
          </p:cNvPr>
          <p:cNvSpPr txBox="1"/>
          <p:nvPr/>
        </p:nvSpPr>
        <p:spPr>
          <a:xfrm>
            <a:off x="0" y="6386775"/>
            <a:ext cx="8039584" cy="369332"/>
          </a:xfrm>
          <a:prstGeom prst="rect">
            <a:avLst/>
          </a:prstGeom>
          <a:noFill/>
        </p:spPr>
        <p:txBody>
          <a:bodyPr wrap="square">
            <a:spAutoFit/>
          </a:bodyPr>
          <a:lstStyle/>
          <a:p>
            <a:r>
              <a:rPr lang="zh-CN" altLang="en-US" dirty="0">
                <a:latin typeface="DengXian" panose="02010600030101010101" pitchFamily="2" charset="-122"/>
                <a:ea typeface="DengXian" panose="02010600030101010101" pitchFamily="2" charset="-122"/>
                <a:cs typeface="Times New Roman" panose="02020603050405020304" pitchFamily="18" charset="0"/>
              </a:rPr>
              <a:t>上海交通大学 </a:t>
            </a:r>
            <a:r>
              <a:rPr lang="en" altLang="zh-CN" dirty="0">
                <a:latin typeface="DengXian" panose="02010600030101010101" pitchFamily="2" charset="-122"/>
                <a:ea typeface="DengXian" panose="02010600030101010101" pitchFamily="2" charset="-122"/>
                <a:cs typeface="Times New Roman" panose="02020603050405020304" pitchFamily="18" charset="0"/>
              </a:rPr>
              <a:t>CS2916</a:t>
            </a:r>
            <a:r>
              <a:rPr lang="zh-CN" altLang="en" dirty="0">
                <a:latin typeface="DengXian" panose="02010600030101010101" pitchFamily="2" charset="-122"/>
                <a:ea typeface="DengXian" panose="02010600030101010101" pitchFamily="2" charset="-122"/>
                <a:cs typeface="Times New Roman" panose="02020603050405020304" pitchFamily="18" charset="0"/>
              </a:rPr>
              <a:t>：</a:t>
            </a:r>
            <a:r>
              <a:rPr lang="zh-CN" altLang="en-US" dirty="0">
                <a:latin typeface="DengXian" panose="02010600030101010101" pitchFamily="2" charset="-122"/>
                <a:ea typeface="DengXian" panose="02010600030101010101" pitchFamily="2" charset="-122"/>
                <a:cs typeface="Times New Roman" panose="02020603050405020304" pitchFamily="18" charset="0"/>
              </a:rPr>
              <a:t>大语言模型，</a:t>
            </a:r>
            <a:r>
              <a:rPr lang="en" altLang="zh-CN" dirty="0">
                <a:latin typeface="DengXian" panose="02010600030101010101" pitchFamily="2" charset="-122"/>
                <a:ea typeface="DengXian" panose="02010600030101010101" pitchFamily="2" charset="-122"/>
                <a:cs typeface="Times New Roman" panose="02020603050405020304" pitchFamily="18" charset="0"/>
              </a:rPr>
              <a:t> Prompting Engineering</a:t>
            </a:r>
            <a:endParaRPr lang="en-CN" dirty="0"/>
          </a:p>
        </p:txBody>
      </p:sp>
    </p:spTree>
    <p:extLst>
      <p:ext uri="{BB962C8B-B14F-4D97-AF65-F5344CB8AC3E}">
        <p14:creationId xmlns:p14="http://schemas.microsoft.com/office/powerpoint/2010/main" val="3568937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dissolve">
                                      <p:cBhvr>
                                        <p:cTn id="1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905D6F-2915-EF88-DA4B-7EE7DFAF5328}"/>
              </a:ext>
            </a:extLst>
          </p:cNvPr>
          <p:cNvSpPr>
            <a:spLocks noGrp="1"/>
          </p:cNvSpPr>
          <p:nvPr>
            <p:ph type="title"/>
          </p:nvPr>
        </p:nvSpPr>
        <p:spPr/>
        <p:txBody>
          <a:bodyPr/>
          <a:lstStyle/>
          <a:p>
            <a:r>
              <a:rPr lang="zh-CN" altLang="en-US" dirty="0">
                <a:latin typeface="DengXian" charset="-122"/>
                <a:ea typeface="DengXian" charset="-122"/>
              </a:rPr>
              <a:t>离散的提示优化</a:t>
            </a:r>
            <a:r>
              <a:rPr lang="en-US" altLang="zh-CN" dirty="0">
                <a:latin typeface="DengXian" charset="-122"/>
                <a:ea typeface="DengXian" charset="-122"/>
              </a:rPr>
              <a:t>–</a:t>
            </a:r>
            <a:r>
              <a:rPr lang="zh-CN" altLang="en-US" dirty="0">
                <a:latin typeface="DengXian" charset="-122"/>
                <a:ea typeface="DengXian" charset="-122"/>
              </a:rPr>
              <a:t>基于大语言模型的方法</a:t>
            </a:r>
          </a:p>
        </p:txBody>
      </p:sp>
      <p:sp>
        <p:nvSpPr>
          <p:cNvPr id="4" name="灯片编号占位符 3">
            <a:extLst>
              <a:ext uri="{FF2B5EF4-FFF2-40B4-BE49-F238E27FC236}">
                <a16:creationId xmlns:a16="http://schemas.microsoft.com/office/drawing/2014/main" id="{BC0EF3DE-4030-8BE3-C353-DDEAA2AB2090}"/>
              </a:ext>
            </a:extLst>
          </p:cNvPr>
          <p:cNvSpPr>
            <a:spLocks noGrp="1"/>
          </p:cNvSpPr>
          <p:nvPr>
            <p:ph type="sldNum" sz="quarter" idx="4"/>
          </p:nvPr>
        </p:nvSpPr>
        <p:spPr/>
        <p:txBody>
          <a:bodyPr/>
          <a:lstStyle/>
          <a:p>
            <a:fld id="{CB97EF2D-26AB-4B8E-994F-76E2F1993B11}" type="slidenum">
              <a:rPr lang="zh-CN" altLang="en-US" smtClean="0"/>
              <a:pPr/>
              <a:t>18</a:t>
            </a:fld>
            <a:endParaRPr lang="zh-CN" altLang="en-US" dirty="0"/>
          </a:p>
        </p:txBody>
      </p:sp>
      <p:sp>
        <p:nvSpPr>
          <p:cNvPr id="6" name="内容占位符 2">
            <a:extLst>
              <a:ext uri="{FF2B5EF4-FFF2-40B4-BE49-F238E27FC236}">
                <a16:creationId xmlns:a16="http://schemas.microsoft.com/office/drawing/2014/main" id="{86EF9F68-6572-394E-1F61-9CB64FD85B21}"/>
              </a:ext>
            </a:extLst>
          </p:cNvPr>
          <p:cNvSpPr txBox="1">
            <a:spLocks/>
          </p:cNvSpPr>
          <p:nvPr/>
        </p:nvSpPr>
        <p:spPr>
          <a:xfrm>
            <a:off x="434102" y="1377390"/>
            <a:ext cx="11323796" cy="5051897"/>
          </a:xfrm>
          <a:prstGeom prst="rect">
            <a:avLst/>
          </a:prstGeom>
        </p:spPr>
        <p:txBody>
          <a:bodyPr/>
          <a:lstStyle>
            <a:lvl1pPr marL="457200" indent="-457200" algn="l" rtl="0" eaLnBrk="0" fontAlgn="base" hangingPunct="0">
              <a:lnSpc>
                <a:spcPct val="100000"/>
              </a:lnSpc>
              <a:spcBef>
                <a:spcPts val="1000"/>
              </a:spcBef>
              <a:spcAft>
                <a:spcPct val="0"/>
              </a:spcAft>
              <a:buClr>
                <a:srgbClr val="56A3E9"/>
              </a:buClr>
              <a:buSzPct val="80000"/>
              <a:buFont typeface="Times New Roman" panose="02020603050405020304" pitchFamily="18" charset="0"/>
              <a:buChar char="►"/>
              <a:defRPr sz="2600" b="1" kern="1200" baseline="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1pPr>
            <a:lvl2pPr marL="685783" indent="-228594" algn="l" rtl="0" eaLnBrk="0" fontAlgn="base" hangingPunct="0">
              <a:lnSpc>
                <a:spcPct val="100000"/>
              </a:lnSpc>
              <a:spcBef>
                <a:spcPts val="500"/>
              </a:spcBef>
              <a:spcAft>
                <a:spcPct val="0"/>
              </a:spcAft>
              <a:buClr>
                <a:schemeClr val="bg2">
                  <a:lumMod val="75000"/>
                </a:schemeClr>
              </a:buClr>
              <a:buSzPct val="80000"/>
              <a:buFont typeface="Wingdings" pitchFamily="2" charset="2"/>
              <a:buChar char="l"/>
              <a:defRPr sz="2200" kern="1200" baseline="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2pPr>
            <a:lvl3pPr marL="1257277" indent="-342900" algn="l" rtl="0" eaLnBrk="0" fontAlgn="base" hangingPunct="0">
              <a:lnSpc>
                <a:spcPct val="100000"/>
              </a:lnSpc>
              <a:spcBef>
                <a:spcPts val="500"/>
              </a:spcBef>
              <a:spcAft>
                <a:spcPct val="0"/>
              </a:spcAft>
              <a:buClr>
                <a:schemeClr val="accent5">
                  <a:lumMod val="75000"/>
                </a:schemeClr>
              </a:buClr>
              <a:buFont typeface="Times New Roman" panose="02020603050405020304" pitchFamily="18" charset="0"/>
              <a:buChar char="‣"/>
              <a:defRPr sz="1800" kern="1200" baseline="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3pPr>
            <a:lvl4pPr marL="1600160" indent="-228594" algn="l" rtl="0" eaLnBrk="0" fontAlgn="base" hangingPunct="0">
              <a:lnSpc>
                <a:spcPct val="90000"/>
              </a:lnSpc>
              <a:spcBef>
                <a:spcPts val="500"/>
              </a:spcBef>
              <a:spcAft>
                <a:spcPct val="0"/>
              </a:spcAft>
              <a:buFont typeface="Arial" charset="0"/>
              <a:buChar char="•"/>
              <a:defRPr kern="1200">
                <a:solidFill>
                  <a:schemeClr val="tx1"/>
                </a:solidFill>
                <a:latin typeface="Times New Roman" panose="02020603050405020304" pitchFamily="18" charset="0"/>
                <a:ea typeface="SimSun" panose="02010600030101010101" pitchFamily="2" charset="-122"/>
                <a:cs typeface="Times New Roman" panose="02020603050405020304" pitchFamily="18" charset="0"/>
              </a:defRPr>
            </a:lvl4pPr>
            <a:lvl5pPr marL="2057349" indent="-228594" algn="l" rtl="0" eaLnBrk="0" fontAlgn="base" hangingPunct="0">
              <a:lnSpc>
                <a:spcPct val="90000"/>
              </a:lnSpc>
              <a:spcBef>
                <a:spcPts val="500"/>
              </a:spcBef>
              <a:spcAft>
                <a:spcPct val="0"/>
              </a:spcAft>
              <a:buFont typeface="Arial" charset="0"/>
              <a:buChar char="•"/>
              <a:defRPr kern="1200">
                <a:solidFill>
                  <a:schemeClr val="tx1"/>
                </a:solidFill>
                <a:latin typeface="Times New Roman" panose="02020603050405020304" pitchFamily="18" charset="0"/>
                <a:ea typeface="SimSun" panose="02010600030101010101" pitchFamily="2" charset="-122"/>
                <a:cs typeface="Times New Roman" panose="02020603050405020304" pitchFamily="18"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30000"/>
              </a:lnSpc>
            </a:pPr>
            <a:endParaRPr lang="en-US" altLang="zh-CN" b="0" dirty="0">
              <a:latin typeface="黑体" panose="02010609060101010101" pitchFamily="49" charset="-122"/>
              <a:ea typeface="黑体" panose="02010609060101010101" pitchFamily="49" charset="-122"/>
            </a:endParaRPr>
          </a:p>
          <a:p>
            <a:pPr marL="0" indent="0">
              <a:lnSpc>
                <a:spcPct val="130000"/>
              </a:lnSpc>
              <a:buNone/>
            </a:pPr>
            <a:endParaRPr lang="zh-CN" altLang="en-US" b="0" dirty="0">
              <a:latin typeface="黑体" panose="02010609060101010101" pitchFamily="49" charset="-122"/>
              <a:ea typeface="黑体" panose="02010609060101010101" pitchFamily="49" charset="-122"/>
            </a:endParaRPr>
          </a:p>
          <a:p>
            <a:pPr>
              <a:lnSpc>
                <a:spcPct val="130000"/>
              </a:lnSpc>
            </a:pPr>
            <a:endParaRPr lang="en-US" altLang="zh-CN" b="0" dirty="0">
              <a:latin typeface="黑体" panose="02010609060101010101" pitchFamily="49" charset="-122"/>
              <a:ea typeface="黑体" panose="02010609060101010101" pitchFamily="49" charset="-122"/>
            </a:endParaRPr>
          </a:p>
          <a:p>
            <a:pPr marL="0" indent="0">
              <a:lnSpc>
                <a:spcPct val="130000"/>
              </a:lnSpc>
              <a:buNone/>
            </a:pPr>
            <a:endParaRPr lang="en-US" altLang="zh-CN" b="0" dirty="0">
              <a:latin typeface="黑体" panose="02010609060101010101" pitchFamily="49" charset="-122"/>
              <a:ea typeface="黑体" panose="02010609060101010101" pitchFamily="49" charset="-122"/>
            </a:endParaRPr>
          </a:p>
        </p:txBody>
      </p:sp>
      <p:pic>
        <p:nvPicPr>
          <p:cNvPr id="1025" name="Picture 1" descr="page49image189715328">
            <a:extLst>
              <a:ext uri="{FF2B5EF4-FFF2-40B4-BE49-F238E27FC236}">
                <a16:creationId xmlns:a16="http://schemas.microsoft.com/office/drawing/2014/main" id="{043175BF-8B13-4A59-BF5D-415FC9CAEE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1493500" cy="12700"/>
          </a:xfrm>
          <a:prstGeom prst="rect">
            <a:avLst/>
          </a:prstGeom>
          <a:noFill/>
          <a:extLst>
            <a:ext uri="{909E8E84-426E-40DD-AFC4-6F175D3DCCD1}">
              <a14:hiddenFill xmlns:a14="http://schemas.microsoft.com/office/drawing/2010/main">
                <a:solidFill>
                  <a:srgbClr val="FFFFFF"/>
                </a:solidFill>
              </a14:hiddenFill>
            </a:ext>
          </a:extLst>
        </p:spPr>
      </p:pic>
      <p:sp>
        <p:nvSpPr>
          <p:cNvPr id="5" name="内容占位符 2">
            <a:extLst>
              <a:ext uri="{FF2B5EF4-FFF2-40B4-BE49-F238E27FC236}">
                <a16:creationId xmlns:a16="http://schemas.microsoft.com/office/drawing/2014/main" id="{4045258F-68FE-39FE-FAFC-CE078CEE1B55}"/>
              </a:ext>
            </a:extLst>
          </p:cNvPr>
          <p:cNvSpPr>
            <a:spLocks noGrp="1"/>
          </p:cNvSpPr>
          <p:nvPr>
            <p:ph sz="quarter" idx="10"/>
          </p:nvPr>
        </p:nvSpPr>
        <p:spPr>
          <a:xfrm>
            <a:off x="417100" y="1290945"/>
            <a:ext cx="11076400" cy="5051897"/>
          </a:xfrm>
        </p:spPr>
        <p:txBody>
          <a:bodyPr/>
          <a:lstStyle/>
          <a:p>
            <a:pPr>
              <a:lnSpc>
                <a:spcPct val="150000"/>
              </a:lnSpc>
            </a:pPr>
            <a:r>
              <a:rPr lang="zh-CN" altLang="en-US" sz="2400" b="0" dirty="0">
                <a:latin typeface="Microsoft YaHei" panose="020B0503020204020204" pitchFamily="34" charset="-122"/>
                <a:ea typeface="Microsoft YaHei" panose="020B0503020204020204" pitchFamily="34" charset="-122"/>
              </a:rPr>
              <a:t>通过直接推理或基于语义相似性的递归过程生成多个指令候选。</a:t>
            </a:r>
            <a:endParaRPr lang="en-US" altLang="zh-CN" sz="2400" b="0" dirty="0">
              <a:latin typeface="Microsoft YaHei" panose="020B0503020204020204" pitchFamily="34" charset="-122"/>
              <a:ea typeface="Microsoft YaHei" panose="020B0503020204020204" pitchFamily="34" charset="-122"/>
            </a:endParaRPr>
          </a:p>
          <a:p>
            <a:pPr>
              <a:lnSpc>
                <a:spcPct val="150000"/>
              </a:lnSpc>
            </a:pPr>
            <a:r>
              <a:rPr lang="zh-CN" altLang="en-US" sz="2400" b="0" dirty="0">
                <a:latin typeface="Microsoft YaHei" panose="020B0503020204020204" pitchFamily="34" charset="-122"/>
                <a:ea typeface="Microsoft YaHei" panose="020B0503020204020204" pitchFamily="34" charset="-122"/>
              </a:rPr>
              <a:t>使用目标模型计算出的评估分数，选择最合适的指令。</a:t>
            </a:r>
          </a:p>
          <a:p>
            <a:pPr lvl="1">
              <a:lnSpc>
                <a:spcPct val="150000"/>
              </a:lnSpc>
            </a:pPr>
            <a:endParaRPr lang="en-US" altLang="zh-CN" sz="2000" dirty="0">
              <a:latin typeface="Microsoft YaHei" panose="020B0503020204020204" pitchFamily="34" charset="-122"/>
              <a:ea typeface="Microsoft YaHei" panose="020B0503020204020204" pitchFamily="34" charset="-122"/>
            </a:endParaRPr>
          </a:p>
          <a:p>
            <a:pPr lvl="1">
              <a:lnSpc>
                <a:spcPct val="150000"/>
              </a:lnSpc>
            </a:pPr>
            <a:endParaRPr lang="zh-CN" altLang="en-US" b="1" dirty="0"/>
          </a:p>
          <a:p>
            <a:pPr lvl="1">
              <a:lnSpc>
                <a:spcPct val="150000"/>
              </a:lnSpc>
            </a:pPr>
            <a:endParaRPr lang="zh-CN" altLang="en-US" b="1" dirty="0"/>
          </a:p>
          <a:p>
            <a:pPr marL="457189" lvl="1" indent="0">
              <a:buNone/>
            </a:pPr>
            <a:endParaRPr kumimoji="1" lang="en-US" altLang="zh-CN" dirty="0">
              <a:solidFill>
                <a:schemeClr val="tx1">
                  <a:lumMod val="50000"/>
                  <a:lumOff val="50000"/>
                </a:schemeClr>
              </a:solidFill>
            </a:endParaRPr>
          </a:p>
        </p:txBody>
      </p:sp>
      <p:sp>
        <p:nvSpPr>
          <p:cNvPr id="7" name="文本框 5">
            <a:extLst>
              <a:ext uri="{FF2B5EF4-FFF2-40B4-BE49-F238E27FC236}">
                <a16:creationId xmlns:a16="http://schemas.microsoft.com/office/drawing/2014/main" id="{26023697-5903-4196-7848-D9140EB92101}"/>
              </a:ext>
            </a:extLst>
          </p:cNvPr>
          <p:cNvSpPr txBox="1"/>
          <p:nvPr/>
        </p:nvSpPr>
        <p:spPr>
          <a:xfrm>
            <a:off x="0" y="6501391"/>
            <a:ext cx="12034807" cy="369332"/>
          </a:xfrm>
          <a:prstGeom prst="rect">
            <a:avLst/>
          </a:prstGeom>
          <a:noFill/>
        </p:spPr>
        <p:txBody>
          <a:bodyPr wrap="square" rtlCol="0">
            <a:spAutoFit/>
          </a:bodyPr>
          <a:lstStyle/>
          <a:p>
            <a:pPr algn="ctr"/>
            <a:r>
              <a:rPr lang="en" altLang="zh-CN" i="1" dirty="0">
                <a:solidFill>
                  <a:schemeClr val="accent5">
                    <a:lumMod val="50000"/>
                  </a:schemeClr>
                </a:solidFill>
                <a:effectLst/>
                <a:latin typeface="Times New Roman" panose="02020603050405020304" pitchFamily="18" charset="0"/>
                <a:cs typeface="Times New Roman" panose="02020603050405020304" pitchFamily="18" charset="0"/>
              </a:rPr>
              <a:t>Large Language Models Are Human-Level Prompt Engineers</a:t>
            </a:r>
            <a:r>
              <a:rPr lang="zh-CN" altLang="en-US" i="1" dirty="0">
                <a:solidFill>
                  <a:schemeClr val="accent5">
                    <a:lumMod val="50000"/>
                  </a:schemeClr>
                </a:solidFill>
                <a:effectLst/>
                <a:latin typeface="Times New Roman" panose="02020603050405020304" pitchFamily="18" charset="0"/>
                <a:cs typeface="Times New Roman" panose="02020603050405020304" pitchFamily="18" charset="0"/>
              </a:rPr>
              <a:t>，</a:t>
            </a:r>
            <a:r>
              <a:rPr lang="en" altLang="zh-CN" i="1" dirty="0">
                <a:solidFill>
                  <a:schemeClr val="accent5">
                    <a:lumMod val="50000"/>
                  </a:schemeClr>
                </a:solidFill>
                <a:effectLst/>
                <a:latin typeface="Times New Roman" panose="02020603050405020304" pitchFamily="18" charset="0"/>
                <a:cs typeface="Times New Roman" panose="02020603050405020304" pitchFamily="18" charset="0"/>
              </a:rPr>
              <a:t>ICIR</a:t>
            </a:r>
            <a:r>
              <a:rPr lang="en-US" altLang="zh-CN" i="1" dirty="0">
                <a:solidFill>
                  <a:schemeClr val="accent5">
                    <a:lumMod val="50000"/>
                  </a:schemeClr>
                </a:solidFill>
                <a:effectLst/>
                <a:latin typeface="Times New Roman" panose="02020603050405020304" pitchFamily="18" charset="0"/>
                <a:cs typeface="Times New Roman" panose="02020603050405020304" pitchFamily="18" charset="0"/>
              </a:rPr>
              <a:t>2023</a:t>
            </a:r>
            <a:endParaRPr lang="en" altLang="zh-CN" i="1" dirty="0">
              <a:solidFill>
                <a:schemeClr val="accent5">
                  <a:lumMod val="50000"/>
                </a:schemeClr>
              </a:solidFill>
              <a:effectLst/>
              <a:latin typeface="Times New Roman" panose="02020603050405020304" pitchFamily="18" charset="0"/>
              <a:cs typeface="Times New Roman" panose="02020603050405020304" pitchFamily="18" charset="0"/>
            </a:endParaRPr>
          </a:p>
        </p:txBody>
      </p:sp>
      <p:pic>
        <p:nvPicPr>
          <p:cNvPr id="12" name="Picture 11" descr="A screenshot of a graph&#10;&#10;Description automatically generated">
            <a:extLst>
              <a:ext uri="{FF2B5EF4-FFF2-40B4-BE49-F238E27FC236}">
                <a16:creationId xmlns:a16="http://schemas.microsoft.com/office/drawing/2014/main" id="{A87A0A56-616E-FA6B-5220-08B776AB7092}"/>
              </a:ext>
            </a:extLst>
          </p:cNvPr>
          <p:cNvPicPr>
            <a:picLocks noChangeAspect="1"/>
          </p:cNvPicPr>
          <p:nvPr/>
        </p:nvPicPr>
        <p:blipFill>
          <a:blip r:embed="rId4"/>
          <a:stretch>
            <a:fillRect/>
          </a:stretch>
        </p:blipFill>
        <p:spPr>
          <a:xfrm>
            <a:off x="698500" y="2585789"/>
            <a:ext cx="9026893" cy="3793105"/>
          </a:xfrm>
          <a:prstGeom prst="rect">
            <a:avLst/>
          </a:prstGeom>
        </p:spPr>
      </p:pic>
    </p:spTree>
    <p:extLst>
      <p:ext uri="{BB962C8B-B14F-4D97-AF65-F5344CB8AC3E}">
        <p14:creationId xmlns:p14="http://schemas.microsoft.com/office/powerpoint/2010/main" val="126201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6593CB-5674-4CDE-FAE1-4857D352584D}"/>
              </a:ext>
            </a:extLst>
          </p:cNvPr>
          <p:cNvSpPr>
            <a:spLocks noGrp="1"/>
          </p:cNvSpPr>
          <p:nvPr>
            <p:ph type="title"/>
          </p:nvPr>
        </p:nvSpPr>
        <p:spPr/>
        <p:txBody>
          <a:bodyPr/>
          <a:lstStyle/>
          <a:p>
            <a:pPr lvl="1"/>
            <a:r>
              <a:rPr lang="zh-CN" altLang="en-US" sz="3600" b="1" kern="1200" dirty="0">
                <a:latin typeface="DengXian" charset="-122"/>
                <a:ea typeface="DengXian" charset="-122"/>
                <a:cs typeface="Times New Roman" panose="02020603050405020304" pitchFamily="18" charset="0"/>
              </a:rPr>
              <a:t>连续的提示优化</a:t>
            </a:r>
            <a:endParaRPr lang="en-US" altLang="zh-CN" sz="3600" b="1" kern="1200" dirty="0">
              <a:latin typeface="DengXian" charset="-122"/>
              <a:ea typeface="DengXian" charset="-122"/>
              <a:cs typeface="Times New Roman" panose="02020603050405020304" pitchFamily="18" charset="0"/>
            </a:endParaRPr>
          </a:p>
        </p:txBody>
      </p:sp>
      <p:sp>
        <p:nvSpPr>
          <p:cNvPr id="3" name="内容占位符 2">
            <a:extLst>
              <a:ext uri="{FF2B5EF4-FFF2-40B4-BE49-F238E27FC236}">
                <a16:creationId xmlns:a16="http://schemas.microsoft.com/office/drawing/2014/main" id="{89533487-0F18-DA99-D39C-7E534993C885}"/>
              </a:ext>
            </a:extLst>
          </p:cNvPr>
          <p:cNvSpPr>
            <a:spLocks noGrp="1"/>
          </p:cNvSpPr>
          <p:nvPr>
            <p:ph sz="quarter" idx="10"/>
          </p:nvPr>
        </p:nvSpPr>
        <p:spPr/>
        <p:txBody>
          <a:bodyPr/>
          <a:lstStyle/>
          <a:p>
            <a:pPr>
              <a:lnSpc>
                <a:spcPct val="150000"/>
              </a:lnSpc>
            </a:pPr>
            <a:r>
              <a:rPr lang="zh-CN" altLang="en-US" sz="2400" b="0" dirty="0">
                <a:latin typeface="黑体" panose="02010609060101010101" pitchFamily="49" charset="-122"/>
                <a:ea typeface="黑体" panose="02010609060101010101" pitchFamily="49" charset="-122"/>
                <a:cs typeface="Arial" panose="020B0604020202020204" pitchFamily="34" charset="0"/>
              </a:rPr>
              <a:t>引入一组与下游任务相关的连续空间的表征向量作为“软”提示</a:t>
            </a:r>
            <a:endParaRPr lang="en-US" altLang="zh-CN" sz="2400" b="0" dirty="0">
              <a:latin typeface="黑体" panose="02010609060101010101" pitchFamily="49" charset="-122"/>
              <a:ea typeface="黑体" panose="02010609060101010101" pitchFamily="49" charset="-122"/>
              <a:cs typeface="Arial" panose="020B0604020202020204" pitchFamily="34" charset="0"/>
            </a:endParaRPr>
          </a:p>
          <a:p>
            <a:pPr>
              <a:lnSpc>
                <a:spcPct val="150000"/>
              </a:lnSpc>
            </a:pPr>
            <a:r>
              <a:rPr lang="zh-CN" altLang="en-US" sz="2400" b="0" dirty="0">
                <a:latin typeface="黑体" panose="02010609060101010101" pitchFamily="49" charset="-122"/>
                <a:ea typeface="黑体" panose="02010609060101010101" pitchFamily="49" charset="-122"/>
                <a:cs typeface="Arial" panose="020B0604020202020204" pitchFamily="34" charset="0"/>
              </a:rPr>
              <a:t>前缀提示优化（</a:t>
            </a:r>
            <a:r>
              <a:rPr lang="en-US" altLang="zh-CN" sz="2400" b="0" dirty="0">
                <a:latin typeface="黑体" panose="02010609060101010101" pitchFamily="49" charset="-122"/>
                <a:ea typeface="黑体" panose="02010609060101010101" pitchFamily="49" charset="-122"/>
                <a:cs typeface="Arial" panose="020B0604020202020204" pitchFamily="34" charset="0"/>
              </a:rPr>
              <a:t>Prefix</a:t>
            </a:r>
            <a:r>
              <a:rPr lang="zh-CN" altLang="en-US" sz="2400" b="0" dirty="0">
                <a:latin typeface="黑体" panose="02010609060101010101" pitchFamily="49" charset="-122"/>
                <a:ea typeface="黑体" panose="02010609060101010101" pitchFamily="49" charset="-122"/>
                <a:cs typeface="Arial" panose="020B0604020202020204" pitchFamily="34" charset="0"/>
              </a:rPr>
              <a:t> </a:t>
            </a:r>
            <a:r>
              <a:rPr lang="en-US" altLang="zh-CN" sz="2400" b="0" dirty="0">
                <a:latin typeface="黑体" panose="02010609060101010101" pitchFamily="49" charset="-122"/>
                <a:ea typeface="黑体" panose="02010609060101010101" pitchFamily="49" charset="-122"/>
                <a:cs typeface="Arial" panose="020B0604020202020204" pitchFamily="34" charset="0"/>
              </a:rPr>
              <a:t>Prompt</a:t>
            </a:r>
            <a:r>
              <a:rPr lang="zh-CN" altLang="en-US" sz="2400" b="0" dirty="0">
                <a:latin typeface="黑体" panose="02010609060101010101" pitchFamily="49" charset="-122"/>
                <a:ea typeface="黑体" panose="02010609060101010101" pitchFamily="49" charset="-122"/>
                <a:cs typeface="Arial" panose="020B0604020202020204" pitchFamily="34" charset="0"/>
              </a:rPr>
              <a:t>）</a:t>
            </a:r>
            <a:endParaRPr lang="en-US" altLang="zh-CN" sz="2400" b="0" dirty="0">
              <a:latin typeface="黑体" panose="02010609060101010101" pitchFamily="49" charset="-122"/>
              <a:ea typeface="黑体" panose="02010609060101010101" pitchFamily="49" charset="-122"/>
              <a:cs typeface="Arial" panose="020B0604020202020204" pitchFamily="34" charset="0"/>
            </a:endParaRPr>
          </a:p>
          <a:p>
            <a:pPr>
              <a:lnSpc>
                <a:spcPct val="150000"/>
              </a:lnSpc>
            </a:pPr>
            <a:endParaRPr lang="en-US" altLang="zh-CN" sz="2400" b="0" dirty="0">
              <a:latin typeface="黑体" panose="02010609060101010101" pitchFamily="49" charset="-122"/>
              <a:ea typeface="黑体" panose="02010609060101010101" pitchFamily="49" charset="-122"/>
              <a:cs typeface="Arial" panose="020B0604020202020204" pitchFamily="34" charset="0"/>
            </a:endParaRPr>
          </a:p>
        </p:txBody>
      </p:sp>
      <p:sp>
        <p:nvSpPr>
          <p:cNvPr id="4" name="灯片编号占位符 3">
            <a:extLst>
              <a:ext uri="{FF2B5EF4-FFF2-40B4-BE49-F238E27FC236}">
                <a16:creationId xmlns:a16="http://schemas.microsoft.com/office/drawing/2014/main" id="{458CAA75-608A-AA69-E329-AFFBADFD60AB}"/>
              </a:ext>
            </a:extLst>
          </p:cNvPr>
          <p:cNvSpPr>
            <a:spLocks noGrp="1"/>
          </p:cNvSpPr>
          <p:nvPr>
            <p:ph type="sldNum" sz="quarter" idx="4"/>
          </p:nvPr>
        </p:nvSpPr>
        <p:spPr/>
        <p:txBody>
          <a:bodyPr/>
          <a:lstStyle/>
          <a:p>
            <a:fld id="{CB97EF2D-26AB-4B8E-994F-76E2F1993B11}" type="slidenum">
              <a:rPr lang="zh-CN" altLang="en-US" smtClean="0"/>
              <a:pPr/>
              <a:t>19</a:t>
            </a:fld>
            <a:endParaRPr lang="zh-CN" altLang="en-US" dirty="0"/>
          </a:p>
        </p:txBody>
      </p:sp>
      <p:pic>
        <p:nvPicPr>
          <p:cNvPr id="5" name="Picture 4">
            <a:extLst>
              <a:ext uri="{FF2B5EF4-FFF2-40B4-BE49-F238E27FC236}">
                <a16:creationId xmlns:a16="http://schemas.microsoft.com/office/drawing/2014/main" id="{7936733A-E0CA-0810-F2E2-1927D8AD3AE3}"/>
              </a:ext>
            </a:extLst>
          </p:cNvPr>
          <p:cNvPicPr>
            <a:picLocks noChangeAspect="1"/>
          </p:cNvPicPr>
          <p:nvPr/>
        </p:nvPicPr>
        <p:blipFill>
          <a:blip r:embed="rId3"/>
          <a:stretch>
            <a:fillRect/>
          </a:stretch>
        </p:blipFill>
        <p:spPr>
          <a:xfrm>
            <a:off x="1558791" y="2739514"/>
            <a:ext cx="3268196" cy="2827541"/>
          </a:xfrm>
          <a:prstGeom prst="rect">
            <a:avLst/>
          </a:prstGeom>
        </p:spPr>
      </p:pic>
      <p:pic>
        <p:nvPicPr>
          <p:cNvPr id="6" name="Picture 5" descr="A diagram of a transformer layer&#10;&#10;Description automatically generated">
            <a:extLst>
              <a:ext uri="{FF2B5EF4-FFF2-40B4-BE49-F238E27FC236}">
                <a16:creationId xmlns:a16="http://schemas.microsoft.com/office/drawing/2014/main" id="{4954418B-2244-7687-12A0-C655ACA37AAC}"/>
              </a:ext>
            </a:extLst>
          </p:cNvPr>
          <p:cNvPicPr>
            <a:picLocks noChangeAspect="1"/>
          </p:cNvPicPr>
          <p:nvPr/>
        </p:nvPicPr>
        <p:blipFill>
          <a:blip r:embed="rId4"/>
          <a:stretch>
            <a:fillRect/>
          </a:stretch>
        </p:blipFill>
        <p:spPr>
          <a:xfrm>
            <a:off x="6406926" y="2739513"/>
            <a:ext cx="3405903" cy="2827542"/>
          </a:xfrm>
          <a:prstGeom prst="rect">
            <a:avLst/>
          </a:prstGeom>
        </p:spPr>
      </p:pic>
      <p:sp>
        <p:nvSpPr>
          <p:cNvPr id="7" name="TextBox 6">
            <a:extLst>
              <a:ext uri="{FF2B5EF4-FFF2-40B4-BE49-F238E27FC236}">
                <a16:creationId xmlns:a16="http://schemas.microsoft.com/office/drawing/2014/main" id="{8153ABBF-4F9E-8CF8-CFA4-2FE5BE1F43B0}"/>
              </a:ext>
            </a:extLst>
          </p:cNvPr>
          <p:cNvSpPr txBox="1"/>
          <p:nvPr/>
        </p:nvSpPr>
        <p:spPr>
          <a:xfrm>
            <a:off x="324635" y="6211669"/>
            <a:ext cx="10381964" cy="646331"/>
          </a:xfrm>
          <a:prstGeom prst="rect">
            <a:avLst/>
          </a:prstGeom>
          <a:noFill/>
        </p:spPr>
        <p:txBody>
          <a:bodyPr wrap="square">
            <a:spAutoFit/>
          </a:bodyPr>
          <a:lstStyle/>
          <a:p>
            <a:r>
              <a:rPr lang="en-US" sz="1800" dirty="0">
                <a:solidFill>
                  <a:srgbClr val="7C7C7C"/>
                </a:solidFill>
                <a:effectLst/>
                <a:latin typeface="Calibri" panose="020F0502020204030204" pitchFamily="34" charset="0"/>
              </a:rPr>
              <a:t>[1] Li et al. Prefix-Tuning: Optimizing Continuous Prompts for Generation. arXiv:2101.00190 (2021). </a:t>
            </a:r>
          </a:p>
          <a:p>
            <a:r>
              <a:rPr lang="en-US" sz="1800" dirty="0">
                <a:solidFill>
                  <a:srgbClr val="7C7C7C"/>
                </a:solidFill>
                <a:effectLst/>
                <a:latin typeface="Calibri" panose="020F0502020204030204" pitchFamily="34" charset="0"/>
              </a:rPr>
              <a:t>[2] Lester et al. The Power of Scale for Parameter-Efficient Prompt Tuning. arXiv:2104.08691 (2021) </a:t>
            </a:r>
            <a:endParaRPr lang="en-US" dirty="0">
              <a:effectLst/>
            </a:endParaRPr>
          </a:p>
        </p:txBody>
      </p:sp>
      <p:sp>
        <p:nvSpPr>
          <p:cNvPr id="9" name="TextBox 8">
            <a:extLst>
              <a:ext uri="{FF2B5EF4-FFF2-40B4-BE49-F238E27FC236}">
                <a16:creationId xmlns:a16="http://schemas.microsoft.com/office/drawing/2014/main" id="{95CB0EDD-A2F4-E529-DC9B-67F9B2E8CB49}"/>
              </a:ext>
            </a:extLst>
          </p:cNvPr>
          <p:cNvSpPr txBox="1"/>
          <p:nvPr/>
        </p:nvSpPr>
        <p:spPr>
          <a:xfrm>
            <a:off x="1106423" y="5567055"/>
            <a:ext cx="4060189" cy="442878"/>
          </a:xfrm>
          <a:prstGeom prst="rect">
            <a:avLst/>
          </a:prstGeom>
          <a:noFill/>
        </p:spPr>
        <p:txBody>
          <a:bodyPr wrap="square">
            <a:spAutoFit/>
          </a:bodyPr>
          <a:lstStyle/>
          <a:p>
            <a:pPr algn="ctr">
              <a:lnSpc>
                <a:spcPct val="150000"/>
              </a:lnSpc>
            </a:pPr>
            <a:r>
              <a:rPr lang="zh-CN" altLang="en-US" sz="1800" b="0" dirty="0">
                <a:solidFill>
                  <a:schemeClr val="bg1">
                    <a:lumMod val="50000"/>
                  </a:schemeClr>
                </a:solidFill>
                <a:latin typeface="黑体" panose="02010609060101010101" pitchFamily="49" charset="-122"/>
                <a:ea typeface="黑体" panose="02010609060101010101" pitchFamily="49" charset="-122"/>
                <a:cs typeface="Arial" panose="020B0604020202020204" pitchFamily="34" charset="0"/>
              </a:rPr>
              <a:t>浅层的前缀提示表征训练</a:t>
            </a:r>
            <a:endParaRPr lang="en-US" altLang="zh-CN" sz="1800" b="0" dirty="0">
              <a:solidFill>
                <a:schemeClr val="bg1">
                  <a:lumMod val="50000"/>
                </a:schemeClr>
              </a:solidFill>
              <a:latin typeface="黑体" panose="02010609060101010101" pitchFamily="49" charset="-122"/>
              <a:ea typeface="黑体" panose="02010609060101010101" pitchFamily="49" charset="-122"/>
              <a:cs typeface="Arial" panose="020B0604020202020204" pitchFamily="34" charset="0"/>
            </a:endParaRPr>
          </a:p>
        </p:txBody>
      </p:sp>
      <p:sp>
        <p:nvSpPr>
          <p:cNvPr id="10" name="TextBox 9">
            <a:extLst>
              <a:ext uri="{FF2B5EF4-FFF2-40B4-BE49-F238E27FC236}">
                <a16:creationId xmlns:a16="http://schemas.microsoft.com/office/drawing/2014/main" id="{FF081A25-0C5A-6B3A-A732-DA202C8E355F}"/>
              </a:ext>
            </a:extLst>
          </p:cNvPr>
          <p:cNvSpPr txBox="1"/>
          <p:nvPr/>
        </p:nvSpPr>
        <p:spPr>
          <a:xfrm>
            <a:off x="5968678" y="5567055"/>
            <a:ext cx="4282400" cy="442878"/>
          </a:xfrm>
          <a:prstGeom prst="rect">
            <a:avLst/>
          </a:prstGeom>
          <a:noFill/>
        </p:spPr>
        <p:txBody>
          <a:bodyPr wrap="square">
            <a:spAutoFit/>
          </a:bodyPr>
          <a:lstStyle/>
          <a:p>
            <a:pPr algn="ctr">
              <a:lnSpc>
                <a:spcPct val="150000"/>
              </a:lnSpc>
            </a:pPr>
            <a:r>
              <a:rPr lang="zh-CN" altLang="en-US" dirty="0">
                <a:solidFill>
                  <a:schemeClr val="bg1">
                    <a:lumMod val="50000"/>
                  </a:schemeClr>
                </a:solidFill>
                <a:latin typeface="黑体" panose="02010609060101010101" pitchFamily="49" charset="-122"/>
                <a:ea typeface="黑体" panose="02010609060101010101" pitchFamily="49" charset="-122"/>
                <a:cs typeface="Arial" panose="020B0604020202020204" pitchFamily="34" charset="0"/>
              </a:rPr>
              <a:t>深层</a:t>
            </a:r>
            <a:r>
              <a:rPr lang="zh-CN" altLang="en-US" sz="1800" b="0" dirty="0">
                <a:solidFill>
                  <a:schemeClr val="bg1">
                    <a:lumMod val="50000"/>
                  </a:schemeClr>
                </a:solidFill>
                <a:latin typeface="黑体" panose="02010609060101010101" pitchFamily="49" charset="-122"/>
                <a:ea typeface="黑体" panose="02010609060101010101" pitchFamily="49" charset="-122"/>
                <a:cs typeface="Arial" panose="020B0604020202020204" pitchFamily="34" charset="0"/>
              </a:rPr>
              <a:t>的前缀提示表征训练</a:t>
            </a:r>
            <a:endParaRPr lang="en-US" altLang="zh-CN" sz="1800" b="0" dirty="0">
              <a:solidFill>
                <a:schemeClr val="bg1">
                  <a:lumMod val="50000"/>
                </a:schemeClr>
              </a:solidFill>
              <a:latin typeface="黑体" panose="02010609060101010101" pitchFamily="49" charset="-122"/>
              <a:ea typeface="黑体" panose="02010609060101010101" pitchFamily="49" charset="-122"/>
              <a:cs typeface="Arial" panose="020B0604020202020204" pitchFamily="34" charset="0"/>
            </a:endParaRPr>
          </a:p>
        </p:txBody>
      </p:sp>
    </p:spTree>
    <p:extLst>
      <p:ext uri="{BB962C8B-B14F-4D97-AF65-F5344CB8AC3E}">
        <p14:creationId xmlns:p14="http://schemas.microsoft.com/office/powerpoint/2010/main" val="28605975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zh-CN" altLang="en-US" sz="3600" b="1" dirty="0"/>
              <a:t>语言模型和下游任务模型</a:t>
            </a:r>
            <a:endParaRPr lang="en-US" sz="3600" b="1" dirty="0"/>
          </a:p>
        </p:txBody>
      </p:sp>
      <p:sp>
        <p:nvSpPr>
          <p:cNvPr id="5" name="文本框 4">
            <a:extLst>
              <a:ext uri="{FF2B5EF4-FFF2-40B4-BE49-F238E27FC236}">
                <a16:creationId xmlns:a16="http://schemas.microsoft.com/office/drawing/2014/main" id="{C71BD89F-24EE-CD4C-CE39-854A2C795743}"/>
              </a:ext>
            </a:extLst>
          </p:cNvPr>
          <p:cNvSpPr txBox="1"/>
          <p:nvPr/>
        </p:nvSpPr>
        <p:spPr>
          <a:xfrm>
            <a:off x="465221" y="1049482"/>
            <a:ext cx="2566737" cy="523220"/>
          </a:xfrm>
          <a:prstGeom prst="rect">
            <a:avLst/>
          </a:prstGeom>
          <a:noFill/>
        </p:spPr>
        <p:txBody>
          <a:bodyPr wrap="square" rtlCol="0">
            <a:spAutoFit/>
          </a:bodyPr>
          <a:lstStyle/>
          <a:p>
            <a:pPr algn="ctr"/>
            <a:r>
              <a:rPr kumimoji="1" lang="zh-CN" altLang="en-US" sz="2800" b="1" dirty="0">
                <a:solidFill>
                  <a:schemeClr val="accent5">
                    <a:lumMod val="50000"/>
                  </a:schemeClr>
                </a:solidFill>
                <a:latin typeface="PingFang SC" panose="020B0400000000000000" pitchFamily="34" charset="-122"/>
                <a:ea typeface="PingFang SC" panose="020B0400000000000000" pitchFamily="34" charset="-122"/>
              </a:rPr>
              <a:t>阶段</a:t>
            </a:r>
          </a:p>
        </p:txBody>
      </p:sp>
      <p:sp>
        <p:nvSpPr>
          <p:cNvPr id="6" name="文本框 5">
            <a:extLst>
              <a:ext uri="{FF2B5EF4-FFF2-40B4-BE49-F238E27FC236}">
                <a16:creationId xmlns:a16="http://schemas.microsoft.com/office/drawing/2014/main" id="{6277327B-C53E-7010-90CA-FFD805845B86}"/>
              </a:ext>
            </a:extLst>
          </p:cNvPr>
          <p:cNvSpPr txBox="1"/>
          <p:nvPr/>
        </p:nvSpPr>
        <p:spPr>
          <a:xfrm>
            <a:off x="3765532" y="1049482"/>
            <a:ext cx="1620957" cy="523220"/>
          </a:xfrm>
          <a:prstGeom prst="rect">
            <a:avLst/>
          </a:prstGeom>
          <a:noFill/>
        </p:spPr>
        <p:txBody>
          <a:bodyPr wrap="none" rtlCol="0">
            <a:spAutoFit/>
          </a:bodyPr>
          <a:lstStyle/>
          <a:p>
            <a:r>
              <a:rPr kumimoji="1" lang="zh-CN" altLang="en-US" sz="2800" b="1" dirty="0">
                <a:solidFill>
                  <a:schemeClr val="accent5">
                    <a:lumMod val="50000"/>
                  </a:schemeClr>
                </a:solidFill>
                <a:latin typeface="PingFang SC" panose="020B0400000000000000" pitchFamily="34" charset="-122"/>
                <a:ea typeface="PingFang SC" panose="020B0400000000000000" pitchFamily="34" charset="-122"/>
              </a:rPr>
              <a:t>下游模型</a:t>
            </a:r>
          </a:p>
        </p:txBody>
      </p:sp>
      <p:sp>
        <p:nvSpPr>
          <p:cNvPr id="7" name="文本框 6">
            <a:extLst>
              <a:ext uri="{FF2B5EF4-FFF2-40B4-BE49-F238E27FC236}">
                <a16:creationId xmlns:a16="http://schemas.microsoft.com/office/drawing/2014/main" id="{B2DFA1DC-79F9-917F-74CB-C3FB0D54B607}"/>
              </a:ext>
            </a:extLst>
          </p:cNvPr>
          <p:cNvSpPr txBox="1"/>
          <p:nvPr/>
        </p:nvSpPr>
        <p:spPr>
          <a:xfrm>
            <a:off x="6242032" y="1049482"/>
            <a:ext cx="1620957" cy="523220"/>
          </a:xfrm>
          <a:prstGeom prst="rect">
            <a:avLst/>
          </a:prstGeom>
          <a:noFill/>
        </p:spPr>
        <p:txBody>
          <a:bodyPr wrap="none" rtlCol="0">
            <a:spAutoFit/>
          </a:bodyPr>
          <a:lstStyle/>
          <a:p>
            <a:r>
              <a:rPr kumimoji="1" lang="zh-CN" altLang="en-US" sz="2800" b="1" dirty="0">
                <a:solidFill>
                  <a:schemeClr val="accent5">
                    <a:lumMod val="50000"/>
                  </a:schemeClr>
                </a:solidFill>
                <a:latin typeface="PingFang SC" panose="020B0400000000000000" pitchFamily="34" charset="-122"/>
                <a:ea typeface="PingFang SC" panose="020B0400000000000000" pitchFamily="34" charset="-122"/>
              </a:rPr>
              <a:t>语言模型</a:t>
            </a:r>
          </a:p>
        </p:txBody>
      </p:sp>
      <p:sp>
        <p:nvSpPr>
          <p:cNvPr id="9" name="矩形 8">
            <a:extLst>
              <a:ext uri="{FF2B5EF4-FFF2-40B4-BE49-F238E27FC236}">
                <a16:creationId xmlns:a16="http://schemas.microsoft.com/office/drawing/2014/main" id="{13DDF95B-B7EE-EC8B-91E6-36CF9603895D}"/>
              </a:ext>
            </a:extLst>
          </p:cNvPr>
          <p:cNvSpPr/>
          <p:nvPr/>
        </p:nvSpPr>
        <p:spPr>
          <a:xfrm>
            <a:off x="465221" y="1732546"/>
            <a:ext cx="2566737" cy="4351730"/>
          </a:xfrm>
          <a:prstGeom prst="rect">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bg2"/>
              </a:solidFill>
            </a:endParaRPr>
          </a:p>
        </p:txBody>
      </p:sp>
      <p:sp>
        <p:nvSpPr>
          <p:cNvPr id="10" name="矩形 9">
            <a:extLst>
              <a:ext uri="{FF2B5EF4-FFF2-40B4-BE49-F238E27FC236}">
                <a16:creationId xmlns:a16="http://schemas.microsoft.com/office/drawing/2014/main" id="{5D584F69-9B07-4856-4B4B-B7B984F10472}"/>
              </a:ext>
            </a:extLst>
          </p:cNvPr>
          <p:cNvSpPr/>
          <p:nvPr/>
        </p:nvSpPr>
        <p:spPr>
          <a:xfrm>
            <a:off x="8596563" y="1732545"/>
            <a:ext cx="3467100" cy="4351731"/>
          </a:xfrm>
          <a:prstGeom prst="rect">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bg2"/>
              </a:solidFill>
            </a:endParaRPr>
          </a:p>
        </p:txBody>
      </p:sp>
      <p:sp>
        <p:nvSpPr>
          <p:cNvPr id="11" name="文本框 10">
            <a:extLst>
              <a:ext uri="{FF2B5EF4-FFF2-40B4-BE49-F238E27FC236}">
                <a16:creationId xmlns:a16="http://schemas.microsoft.com/office/drawing/2014/main" id="{CAF0ACCF-7908-B538-919A-3B64C1DC3730}"/>
              </a:ext>
            </a:extLst>
          </p:cNvPr>
          <p:cNvSpPr txBox="1"/>
          <p:nvPr/>
        </p:nvSpPr>
        <p:spPr>
          <a:xfrm>
            <a:off x="574543" y="1947465"/>
            <a:ext cx="2457414" cy="369332"/>
          </a:xfrm>
          <a:prstGeom prst="rect">
            <a:avLst/>
          </a:prstGeom>
          <a:noFill/>
        </p:spPr>
        <p:txBody>
          <a:bodyPr wrap="square" rtlCol="0">
            <a:spAutoFit/>
          </a:bodyPr>
          <a:lstStyle/>
          <a:p>
            <a:pPr algn="ctr"/>
            <a:r>
              <a:rPr kumimoji="1" lang="zh-CN" altLang="en-US" dirty="0">
                <a:latin typeface="Microsoft YaHei" panose="020B0503020204020204" pitchFamily="34" charset="-122"/>
                <a:ea typeface="Microsoft YaHei" panose="020B0503020204020204" pitchFamily="34" charset="-122"/>
              </a:rPr>
              <a:t>传统机器学习</a:t>
            </a:r>
          </a:p>
        </p:txBody>
      </p:sp>
      <p:sp>
        <p:nvSpPr>
          <p:cNvPr id="12" name="文本框 11">
            <a:extLst>
              <a:ext uri="{FF2B5EF4-FFF2-40B4-BE49-F238E27FC236}">
                <a16:creationId xmlns:a16="http://schemas.microsoft.com/office/drawing/2014/main" id="{579342E4-FB89-64F8-556A-C604669AC764}"/>
              </a:ext>
            </a:extLst>
          </p:cNvPr>
          <p:cNvSpPr txBox="1"/>
          <p:nvPr/>
        </p:nvSpPr>
        <p:spPr>
          <a:xfrm>
            <a:off x="8596563" y="2077270"/>
            <a:ext cx="3467100" cy="369332"/>
          </a:xfrm>
          <a:prstGeom prst="rect">
            <a:avLst/>
          </a:prstGeom>
          <a:noFill/>
        </p:spPr>
        <p:txBody>
          <a:bodyPr wrap="square" rtlCol="0">
            <a:spAutoFit/>
          </a:bodyPr>
          <a:lstStyle/>
          <a:p>
            <a:pPr algn="ctr"/>
            <a:r>
              <a:rPr kumimoji="1" lang="zh-CN" altLang="en-US" dirty="0">
                <a:latin typeface="Microsoft YaHei" panose="020B0503020204020204" pitchFamily="34" charset="-122"/>
                <a:ea typeface="Microsoft YaHei" panose="020B0503020204020204" pitchFamily="34" charset="-122"/>
              </a:rPr>
              <a:t>无预训练语言模型</a:t>
            </a:r>
          </a:p>
        </p:txBody>
      </p:sp>
      <p:sp>
        <p:nvSpPr>
          <p:cNvPr id="13" name="圆角矩形 12">
            <a:extLst>
              <a:ext uri="{FF2B5EF4-FFF2-40B4-BE49-F238E27FC236}">
                <a16:creationId xmlns:a16="http://schemas.microsoft.com/office/drawing/2014/main" id="{66172F6C-91AE-61B4-9A24-2F5E29EF2F09}"/>
              </a:ext>
            </a:extLst>
          </p:cNvPr>
          <p:cNvSpPr/>
          <p:nvPr/>
        </p:nvSpPr>
        <p:spPr>
          <a:xfrm>
            <a:off x="4333218" y="1947465"/>
            <a:ext cx="504670" cy="462156"/>
          </a:xfrm>
          <a:prstGeom prst="round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圆角矩形 14">
            <a:extLst>
              <a:ext uri="{FF2B5EF4-FFF2-40B4-BE49-F238E27FC236}">
                <a16:creationId xmlns:a16="http://schemas.microsoft.com/office/drawing/2014/main" id="{DF6A6813-0AC4-4D7E-223D-15E4668BA663}"/>
              </a:ext>
            </a:extLst>
          </p:cNvPr>
          <p:cNvSpPr/>
          <p:nvPr/>
        </p:nvSpPr>
        <p:spPr>
          <a:xfrm>
            <a:off x="6800175" y="1951846"/>
            <a:ext cx="504670" cy="462156"/>
          </a:xfrm>
          <a:prstGeom prst="roundRect">
            <a:avLst/>
          </a:prstGeom>
          <a:noFill/>
          <a:ln w="38100">
            <a:solidFill>
              <a:schemeClr val="accent5"/>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文本框 2">
            <a:extLst>
              <a:ext uri="{FF2B5EF4-FFF2-40B4-BE49-F238E27FC236}">
                <a16:creationId xmlns:a16="http://schemas.microsoft.com/office/drawing/2014/main" id="{1C847599-208D-5449-129A-784037210078}"/>
              </a:ext>
            </a:extLst>
          </p:cNvPr>
          <p:cNvSpPr txBox="1"/>
          <p:nvPr/>
        </p:nvSpPr>
        <p:spPr>
          <a:xfrm>
            <a:off x="465220" y="2825702"/>
            <a:ext cx="2566737" cy="646331"/>
          </a:xfrm>
          <a:prstGeom prst="rect">
            <a:avLst/>
          </a:prstGeom>
          <a:noFill/>
        </p:spPr>
        <p:txBody>
          <a:bodyPr wrap="square" rtlCol="0">
            <a:spAutoFit/>
          </a:bodyPr>
          <a:lstStyle/>
          <a:p>
            <a:pPr algn="ctr"/>
            <a:r>
              <a:rPr kumimoji="1" lang="zh-CN" altLang="en-US" dirty="0">
                <a:latin typeface="Microsoft YaHei" panose="020B0503020204020204" pitchFamily="34" charset="-122"/>
                <a:ea typeface="Microsoft YaHei" panose="020B0503020204020204" pitchFamily="34" charset="-122"/>
              </a:rPr>
              <a:t>神经网络方法</a:t>
            </a:r>
            <a:endParaRPr kumimoji="1" lang="en-US" altLang="zh-CN" dirty="0">
              <a:latin typeface="Microsoft YaHei" panose="020B0503020204020204" pitchFamily="34" charset="-122"/>
              <a:ea typeface="Microsoft YaHei" panose="020B0503020204020204" pitchFamily="34" charset="-122"/>
            </a:endParaRPr>
          </a:p>
          <a:p>
            <a:pPr algn="ctr"/>
            <a:r>
              <a:rPr kumimoji="1" lang="zh-CN" altLang="en-US" dirty="0">
                <a:latin typeface="Microsoft YaHei" panose="020B0503020204020204" pitchFamily="34" charset="-122"/>
                <a:ea typeface="Microsoft YaHei" panose="020B0503020204020204" pitchFamily="34" charset="-122"/>
              </a:rPr>
              <a:t>（</a:t>
            </a:r>
            <a:r>
              <a:rPr kumimoji="1" lang="en-US" altLang="zh-CN" dirty="0">
                <a:latin typeface="Microsoft YaHei" panose="020B0503020204020204" pitchFamily="34" charset="-122"/>
                <a:ea typeface="Microsoft YaHei" panose="020B0503020204020204" pitchFamily="34" charset="-122"/>
              </a:rPr>
              <a:t>word2vec</a:t>
            </a:r>
            <a:r>
              <a:rPr kumimoji="1" lang="zh-CN" altLang="en-US" dirty="0">
                <a:latin typeface="Microsoft YaHei" panose="020B0503020204020204" pitchFamily="34" charset="-122"/>
                <a:ea typeface="Microsoft YaHei" panose="020B0503020204020204" pitchFamily="34" charset="-122"/>
              </a:rPr>
              <a:t>）</a:t>
            </a:r>
          </a:p>
        </p:txBody>
      </p:sp>
      <p:sp>
        <p:nvSpPr>
          <p:cNvPr id="4" name="圆角矩形 3">
            <a:extLst>
              <a:ext uri="{FF2B5EF4-FFF2-40B4-BE49-F238E27FC236}">
                <a16:creationId xmlns:a16="http://schemas.microsoft.com/office/drawing/2014/main" id="{F7567652-89EE-2B9B-28AF-87FE2121477E}"/>
              </a:ext>
            </a:extLst>
          </p:cNvPr>
          <p:cNvSpPr/>
          <p:nvPr/>
        </p:nvSpPr>
        <p:spPr>
          <a:xfrm>
            <a:off x="4333218" y="2966844"/>
            <a:ext cx="504670" cy="462156"/>
          </a:xfrm>
          <a:prstGeom prst="round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圆角矩形 13">
            <a:extLst>
              <a:ext uri="{FF2B5EF4-FFF2-40B4-BE49-F238E27FC236}">
                <a16:creationId xmlns:a16="http://schemas.microsoft.com/office/drawing/2014/main" id="{7987CAD3-CC4A-18C9-36BF-529821A6DF92}"/>
              </a:ext>
            </a:extLst>
          </p:cNvPr>
          <p:cNvSpPr/>
          <p:nvPr/>
        </p:nvSpPr>
        <p:spPr>
          <a:xfrm>
            <a:off x="6800175" y="2966844"/>
            <a:ext cx="504670" cy="462156"/>
          </a:xfrm>
          <a:prstGeom prst="roundRect">
            <a:avLst/>
          </a:prstGeom>
          <a:noFill/>
          <a:ln w="38100">
            <a:solidFill>
              <a:schemeClr val="accent5"/>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7" name="直线箭头连接符 16">
            <a:extLst>
              <a:ext uri="{FF2B5EF4-FFF2-40B4-BE49-F238E27FC236}">
                <a16:creationId xmlns:a16="http://schemas.microsoft.com/office/drawing/2014/main" id="{C04F167C-9B93-3393-FC3C-ECBF6B02B49D}"/>
              </a:ext>
            </a:extLst>
          </p:cNvPr>
          <p:cNvCxnSpPr>
            <a:stCxn id="4" idx="3"/>
            <a:endCxn id="14" idx="1"/>
          </p:cNvCxnSpPr>
          <p:nvPr/>
        </p:nvCxnSpPr>
        <p:spPr>
          <a:xfrm>
            <a:off x="4837888" y="3197922"/>
            <a:ext cx="1962287" cy="0"/>
          </a:xfrm>
          <a:prstGeom prst="straightConnector1">
            <a:avLst/>
          </a:prstGeom>
          <a:ln w="508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8" name="文本框 17">
            <a:extLst>
              <a:ext uri="{FF2B5EF4-FFF2-40B4-BE49-F238E27FC236}">
                <a16:creationId xmlns:a16="http://schemas.microsoft.com/office/drawing/2014/main" id="{A991D6BF-92F3-B080-E114-E601D2F741BD}"/>
              </a:ext>
            </a:extLst>
          </p:cNvPr>
          <p:cNvSpPr txBox="1"/>
          <p:nvPr/>
        </p:nvSpPr>
        <p:spPr>
          <a:xfrm>
            <a:off x="8776536" y="2956877"/>
            <a:ext cx="3107154" cy="646331"/>
          </a:xfrm>
          <a:prstGeom prst="rect">
            <a:avLst/>
          </a:prstGeom>
          <a:noFill/>
        </p:spPr>
        <p:txBody>
          <a:bodyPr wrap="square" rtlCol="0">
            <a:spAutoFit/>
          </a:bodyPr>
          <a:lstStyle/>
          <a:p>
            <a:pPr algn="ctr"/>
            <a:r>
              <a:rPr kumimoji="1" lang="zh-CN" altLang="en-US" dirty="0">
                <a:latin typeface="Microsoft YaHei" panose="020B0503020204020204" pitchFamily="34" charset="-122"/>
                <a:ea typeface="Microsoft YaHei" panose="020B0503020204020204" pitchFamily="34" charset="-122"/>
              </a:rPr>
              <a:t>使用预训练语言模型</a:t>
            </a:r>
            <a:endParaRPr kumimoji="1" lang="en-US" altLang="zh-CN" dirty="0">
              <a:latin typeface="Microsoft YaHei" panose="020B0503020204020204" pitchFamily="34" charset="-122"/>
              <a:ea typeface="Microsoft YaHei" panose="020B0503020204020204" pitchFamily="34" charset="-122"/>
            </a:endParaRPr>
          </a:p>
          <a:p>
            <a:pPr algn="ctr"/>
            <a:r>
              <a:rPr kumimoji="1" lang="zh-CN" altLang="en-US" dirty="0">
                <a:latin typeface="Microsoft YaHei" panose="020B0503020204020204" pitchFamily="34" charset="-122"/>
                <a:ea typeface="Microsoft YaHei" panose="020B0503020204020204" pitchFamily="34" charset="-122"/>
              </a:rPr>
              <a:t>初始化文本表征</a:t>
            </a:r>
          </a:p>
        </p:txBody>
      </p:sp>
      <p:sp>
        <p:nvSpPr>
          <p:cNvPr id="8" name="文本框 7">
            <a:extLst>
              <a:ext uri="{FF2B5EF4-FFF2-40B4-BE49-F238E27FC236}">
                <a16:creationId xmlns:a16="http://schemas.microsoft.com/office/drawing/2014/main" id="{6209BB3B-534F-1A70-F32E-75F8659764B6}"/>
              </a:ext>
            </a:extLst>
          </p:cNvPr>
          <p:cNvSpPr txBox="1"/>
          <p:nvPr/>
        </p:nvSpPr>
        <p:spPr>
          <a:xfrm>
            <a:off x="465219" y="3980938"/>
            <a:ext cx="2566737" cy="646331"/>
          </a:xfrm>
          <a:prstGeom prst="rect">
            <a:avLst/>
          </a:prstGeom>
          <a:noFill/>
        </p:spPr>
        <p:txBody>
          <a:bodyPr wrap="square" rtlCol="0">
            <a:spAutoFit/>
          </a:bodyPr>
          <a:lstStyle/>
          <a:p>
            <a:pPr algn="ctr"/>
            <a:r>
              <a:rPr kumimoji="1" lang="zh-CN" altLang="en-US" dirty="0">
                <a:latin typeface="Microsoft YaHei" panose="020B0503020204020204" pitchFamily="34" charset="-122"/>
                <a:ea typeface="Microsoft YaHei" panose="020B0503020204020204" pitchFamily="34" charset="-122"/>
              </a:rPr>
              <a:t>微调方法</a:t>
            </a:r>
            <a:endParaRPr kumimoji="1" lang="en-US" altLang="zh-CN" dirty="0">
              <a:latin typeface="Microsoft YaHei" panose="020B0503020204020204" pitchFamily="34" charset="-122"/>
              <a:ea typeface="Microsoft YaHei" panose="020B0503020204020204" pitchFamily="34" charset="-122"/>
            </a:endParaRPr>
          </a:p>
          <a:p>
            <a:pPr algn="ctr"/>
            <a:r>
              <a:rPr kumimoji="1" lang="zh-CN" altLang="en-US" dirty="0">
                <a:latin typeface="Microsoft YaHei" panose="020B0503020204020204" pitchFamily="34" charset="-122"/>
                <a:ea typeface="Microsoft YaHei" panose="020B0503020204020204" pitchFamily="34" charset="-122"/>
              </a:rPr>
              <a:t>（</a:t>
            </a:r>
            <a:r>
              <a:rPr kumimoji="1" lang="en-US" altLang="zh-CN" dirty="0">
                <a:latin typeface="Microsoft YaHei" panose="020B0503020204020204" pitchFamily="34" charset="-122"/>
                <a:ea typeface="Microsoft YaHei" panose="020B0503020204020204" pitchFamily="34" charset="-122"/>
              </a:rPr>
              <a:t>BERT</a:t>
            </a:r>
            <a:r>
              <a:rPr kumimoji="1" lang="zh-CN" altLang="en-US" dirty="0">
                <a:latin typeface="Microsoft YaHei" panose="020B0503020204020204" pitchFamily="34" charset="-122"/>
                <a:ea typeface="Microsoft YaHei" panose="020B0503020204020204" pitchFamily="34" charset="-122"/>
              </a:rPr>
              <a:t>）</a:t>
            </a:r>
          </a:p>
        </p:txBody>
      </p:sp>
      <p:sp>
        <p:nvSpPr>
          <p:cNvPr id="16" name="圆角矩形 15">
            <a:extLst>
              <a:ext uri="{FF2B5EF4-FFF2-40B4-BE49-F238E27FC236}">
                <a16:creationId xmlns:a16="http://schemas.microsoft.com/office/drawing/2014/main" id="{6B3B2AA7-6A0A-383E-6CCF-97D06CCEFB76}"/>
              </a:ext>
            </a:extLst>
          </p:cNvPr>
          <p:cNvSpPr/>
          <p:nvPr/>
        </p:nvSpPr>
        <p:spPr>
          <a:xfrm>
            <a:off x="4333218" y="3981842"/>
            <a:ext cx="504670" cy="462156"/>
          </a:xfrm>
          <a:prstGeom prst="round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圆角矩形 18">
            <a:extLst>
              <a:ext uri="{FF2B5EF4-FFF2-40B4-BE49-F238E27FC236}">
                <a16:creationId xmlns:a16="http://schemas.microsoft.com/office/drawing/2014/main" id="{0A6334EC-9BB7-30CB-FDEE-E53782C0BC39}"/>
              </a:ext>
            </a:extLst>
          </p:cNvPr>
          <p:cNvSpPr/>
          <p:nvPr/>
        </p:nvSpPr>
        <p:spPr>
          <a:xfrm>
            <a:off x="5989697" y="3981842"/>
            <a:ext cx="504670" cy="462156"/>
          </a:xfrm>
          <a:prstGeom prst="roundRect">
            <a:avLst/>
          </a:prstGeom>
          <a:noFill/>
          <a:ln w="38100">
            <a:solidFill>
              <a:schemeClr val="accent5"/>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20" name="直线箭头连接符 19">
            <a:extLst>
              <a:ext uri="{FF2B5EF4-FFF2-40B4-BE49-F238E27FC236}">
                <a16:creationId xmlns:a16="http://schemas.microsoft.com/office/drawing/2014/main" id="{902349FB-FCC7-6208-397A-EF447496705B}"/>
              </a:ext>
            </a:extLst>
          </p:cNvPr>
          <p:cNvCxnSpPr>
            <a:cxnSpLocks/>
            <a:stCxn id="16" idx="3"/>
            <a:endCxn id="19" idx="1"/>
          </p:cNvCxnSpPr>
          <p:nvPr/>
        </p:nvCxnSpPr>
        <p:spPr>
          <a:xfrm>
            <a:off x="4837888" y="4212920"/>
            <a:ext cx="1151809" cy="0"/>
          </a:xfrm>
          <a:prstGeom prst="straightConnector1">
            <a:avLst/>
          </a:prstGeom>
          <a:ln w="508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6" name="文本框 25">
            <a:extLst>
              <a:ext uri="{FF2B5EF4-FFF2-40B4-BE49-F238E27FC236}">
                <a16:creationId xmlns:a16="http://schemas.microsoft.com/office/drawing/2014/main" id="{ED3D05C7-D435-4DF4-FCD1-634F7C4073C9}"/>
              </a:ext>
            </a:extLst>
          </p:cNvPr>
          <p:cNvSpPr txBox="1"/>
          <p:nvPr/>
        </p:nvSpPr>
        <p:spPr>
          <a:xfrm>
            <a:off x="8957394" y="4059531"/>
            <a:ext cx="2769385" cy="646331"/>
          </a:xfrm>
          <a:prstGeom prst="rect">
            <a:avLst/>
          </a:prstGeom>
          <a:noFill/>
        </p:spPr>
        <p:txBody>
          <a:bodyPr wrap="square" rtlCol="0">
            <a:spAutoFit/>
          </a:bodyPr>
          <a:lstStyle/>
          <a:p>
            <a:pPr algn="ctr"/>
            <a:r>
              <a:rPr kumimoji="1" lang="zh-CN" altLang="en-US" dirty="0">
                <a:latin typeface="Microsoft YaHei" panose="020B0503020204020204" pitchFamily="34" charset="-122"/>
                <a:ea typeface="Microsoft YaHei" panose="020B0503020204020204" pitchFamily="34" charset="-122"/>
              </a:rPr>
              <a:t>使用预训练语言模型</a:t>
            </a:r>
            <a:endParaRPr kumimoji="1" lang="en-US" altLang="zh-CN" dirty="0">
              <a:latin typeface="Microsoft YaHei" panose="020B0503020204020204" pitchFamily="34" charset="-122"/>
              <a:ea typeface="Microsoft YaHei" panose="020B0503020204020204" pitchFamily="34" charset="-122"/>
            </a:endParaRPr>
          </a:p>
          <a:p>
            <a:pPr algn="ctr"/>
            <a:r>
              <a:rPr kumimoji="1" lang="zh-CN" altLang="en-US" dirty="0">
                <a:latin typeface="Microsoft YaHei" panose="020B0503020204020204" pitchFamily="34" charset="-122"/>
                <a:ea typeface="Microsoft YaHei" panose="020B0503020204020204" pitchFamily="34" charset="-122"/>
              </a:rPr>
              <a:t>抽取文本特征</a:t>
            </a:r>
          </a:p>
        </p:txBody>
      </p:sp>
      <p:sp>
        <p:nvSpPr>
          <p:cNvPr id="32" name="文本框 31">
            <a:extLst>
              <a:ext uri="{FF2B5EF4-FFF2-40B4-BE49-F238E27FC236}">
                <a16:creationId xmlns:a16="http://schemas.microsoft.com/office/drawing/2014/main" id="{BDABFAA9-3877-8675-E95D-4FEF2A62F888}"/>
              </a:ext>
            </a:extLst>
          </p:cNvPr>
          <p:cNvSpPr txBox="1"/>
          <p:nvPr/>
        </p:nvSpPr>
        <p:spPr>
          <a:xfrm>
            <a:off x="465219" y="4994229"/>
            <a:ext cx="2566737" cy="646331"/>
          </a:xfrm>
          <a:prstGeom prst="rect">
            <a:avLst/>
          </a:prstGeom>
          <a:noFill/>
        </p:spPr>
        <p:txBody>
          <a:bodyPr wrap="square" rtlCol="0">
            <a:spAutoFit/>
          </a:bodyPr>
          <a:lstStyle/>
          <a:p>
            <a:pPr algn="ctr"/>
            <a:r>
              <a:rPr kumimoji="1" lang="zh-CN" altLang="en-US" dirty="0">
                <a:latin typeface="Microsoft YaHei" panose="020B0503020204020204" pitchFamily="34" charset="-122"/>
                <a:ea typeface="Microsoft YaHei" panose="020B0503020204020204" pitchFamily="34" charset="-122"/>
              </a:rPr>
              <a:t>提示方法</a:t>
            </a:r>
            <a:endParaRPr kumimoji="1" lang="en-US" altLang="zh-CN" dirty="0">
              <a:latin typeface="Microsoft YaHei" panose="020B0503020204020204" pitchFamily="34" charset="-122"/>
              <a:ea typeface="Microsoft YaHei" panose="020B0503020204020204" pitchFamily="34" charset="-122"/>
            </a:endParaRPr>
          </a:p>
          <a:p>
            <a:pPr algn="ctr"/>
            <a:r>
              <a:rPr kumimoji="1" lang="zh-CN" altLang="en-US" dirty="0">
                <a:latin typeface="Microsoft YaHei" panose="020B0503020204020204" pitchFamily="34" charset="-122"/>
                <a:ea typeface="Microsoft YaHei" panose="020B0503020204020204" pitchFamily="34" charset="-122"/>
              </a:rPr>
              <a:t>（</a:t>
            </a:r>
            <a:r>
              <a:rPr kumimoji="1" lang="en-US" altLang="zh-CN" dirty="0">
                <a:latin typeface="Microsoft YaHei" panose="020B0503020204020204" pitchFamily="34" charset="-122"/>
                <a:ea typeface="Microsoft YaHei" panose="020B0503020204020204" pitchFamily="34" charset="-122"/>
              </a:rPr>
              <a:t>GPT3</a:t>
            </a:r>
            <a:r>
              <a:rPr kumimoji="1" lang="zh-CN" altLang="en-US" dirty="0">
                <a:latin typeface="Microsoft YaHei" panose="020B0503020204020204" pitchFamily="34" charset="-122"/>
                <a:ea typeface="Microsoft YaHei" panose="020B0503020204020204" pitchFamily="34" charset="-122"/>
              </a:rPr>
              <a:t>）</a:t>
            </a:r>
          </a:p>
        </p:txBody>
      </p:sp>
      <p:sp>
        <p:nvSpPr>
          <p:cNvPr id="33" name="圆角矩形 32">
            <a:extLst>
              <a:ext uri="{FF2B5EF4-FFF2-40B4-BE49-F238E27FC236}">
                <a16:creationId xmlns:a16="http://schemas.microsoft.com/office/drawing/2014/main" id="{6E023446-929C-5DBA-FB0B-11DB14DF1F97}"/>
              </a:ext>
            </a:extLst>
          </p:cNvPr>
          <p:cNvSpPr/>
          <p:nvPr/>
        </p:nvSpPr>
        <p:spPr>
          <a:xfrm>
            <a:off x="4323675" y="5054220"/>
            <a:ext cx="504670" cy="462156"/>
          </a:xfrm>
          <a:prstGeom prst="round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4" name="圆角矩形 33">
            <a:extLst>
              <a:ext uri="{FF2B5EF4-FFF2-40B4-BE49-F238E27FC236}">
                <a16:creationId xmlns:a16="http://schemas.microsoft.com/office/drawing/2014/main" id="{291C9CEF-C4F4-B520-55BD-32F963FB2A9F}"/>
              </a:ext>
            </a:extLst>
          </p:cNvPr>
          <p:cNvSpPr/>
          <p:nvPr/>
        </p:nvSpPr>
        <p:spPr>
          <a:xfrm>
            <a:off x="4411395" y="5054220"/>
            <a:ext cx="504670" cy="462156"/>
          </a:xfrm>
          <a:prstGeom prst="roundRect">
            <a:avLst/>
          </a:prstGeom>
          <a:noFill/>
          <a:ln w="38100">
            <a:solidFill>
              <a:schemeClr val="accent5"/>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6" name="文本框 35">
            <a:extLst>
              <a:ext uri="{FF2B5EF4-FFF2-40B4-BE49-F238E27FC236}">
                <a16:creationId xmlns:a16="http://schemas.microsoft.com/office/drawing/2014/main" id="{03A2ADA2-B813-E0C0-1D9D-163B7F0A56CA}"/>
              </a:ext>
            </a:extLst>
          </p:cNvPr>
          <p:cNvSpPr txBox="1"/>
          <p:nvPr/>
        </p:nvSpPr>
        <p:spPr>
          <a:xfrm>
            <a:off x="8776537" y="5162187"/>
            <a:ext cx="3107154" cy="646331"/>
          </a:xfrm>
          <a:prstGeom prst="rect">
            <a:avLst/>
          </a:prstGeom>
          <a:noFill/>
        </p:spPr>
        <p:txBody>
          <a:bodyPr wrap="square" rtlCol="0">
            <a:spAutoFit/>
          </a:bodyPr>
          <a:lstStyle/>
          <a:p>
            <a:pPr algn="ctr"/>
            <a:r>
              <a:rPr kumimoji="1" lang="zh-CN" altLang="en-US" dirty="0">
                <a:latin typeface="Microsoft YaHei" panose="020B0503020204020204" pitchFamily="34" charset="-122"/>
                <a:ea typeface="Microsoft YaHei" panose="020B0503020204020204" pitchFamily="34" charset="-122"/>
              </a:rPr>
              <a:t>预训练语言模型</a:t>
            </a:r>
            <a:r>
              <a:rPr kumimoji="1" lang="zh-CN" altLang="en-US" b="1" dirty="0">
                <a:latin typeface="Microsoft YaHei" panose="020B0503020204020204" pitchFamily="34" charset="-122"/>
                <a:ea typeface="Microsoft YaHei" panose="020B0503020204020204" pitchFamily="34" charset="-122"/>
              </a:rPr>
              <a:t>负责更多</a:t>
            </a:r>
            <a:r>
              <a:rPr kumimoji="1" lang="zh-CN" altLang="en-US" dirty="0">
                <a:latin typeface="Microsoft YaHei" panose="020B0503020204020204" pitchFamily="34" charset="-122"/>
                <a:ea typeface="Microsoft YaHei" panose="020B0503020204020204" pitchFamily="34" charset="-122"/>
              </a:rPr>
              <a:t>：特征提取、结果预测等。</a:t>
            </a:r>
          </a:p>
        </p:txBody>
      </p:sp>
      <p:sp>
        <p:nvSpPr>
          <p:cNvPr id="21" name="TextBox 20">
            <a:extLst>
              <a:ext uri="{FF2B5EF4-FFF2-40B4-BE49-F238E27FC236}">
                <a16:creationId xmlns:a16="http://schemas.microsoft.com/office/drawing/2014/main" id="{1500B586-541C-FB31-35C5-1FDEB147894A}"/>
              </a:ext>
            </a:extLst>
          </p:cNvPr>
          <p:cNvSpPr txBox="1"/>
          <p:nvPr/>
        </p:nvSpPr>
        <p:spPr>
          <a:xfrm>
            <a:off x="0" y="6386775"/>
            <a:ext cx="8039584" cy="369332"/>
          </a:xfrm>
          <a:prstGeom prst="rect">
            <a:avLst/>
          </a:prstGeom>
          <a:noFill/>
        </p:spPr>
        <p:txBody>
          <a:bodyPr wrap="square">
            <a:spAutoFit/>
          </a:bodyPr>
          <a:lstStyle/>
          <a:p>
            <a:r>
              <a:rPr lang="zh-CN" altLang="en-US" dirty="0">
                <a:latin typeface="DengXian" panose="02010600030101010101" pitchFamily="2" charset="-122"/>
                <a:ea typeface="DengXian" panose="02010600030101010101" pitchFamily="2" charset="-122"/>
                <a:cs typeface="Times New Roman" panose="02020603050405020304" pitchFamily="18" charset="0"/>
              </a:rPr>
              <a:t>上海交通大学 </a:t>
            </a:r>
            <a:r>
              <a:rPr lang="en" altLang="zh-CN" dirty="0">
                <a:latin typeface="DengXian" panose="02010600030101010101" pitchFamily="2" charset="-122"/>
                <a:ea typeface="DengXian" panose="02010600030101010101" pitchFamily="2" charset="-122"/>
                <a:cs typeface="Times New Roman" panose="02020603050405020304" pitchFamily="18" charset="0"/>
              </a:rPr>
              <a:t>CS2916</a:t>
            </a:r>
            <a:r>
              <a:rPr lang="zh-CN" altLang="en" dirty="0">
                <a:latin typeface="DengXian" panose="02010600030101010101" pitchFamily="2" charset="-122"/>
                <a:ea typeface="DengXian" panose="02010600030101010101" pitchFamily="2" charset="-122"/>
                <a:cs typeface="Times New Roman" panose="02020603050405020304" pitchFamily="18" charset="0"/>
              </a:rPr>
              <a:t>：</a:t>
            </a:r>
            <a:r>
              <a:rPr lang="zh-CN" altLang="en-US" dirty="0">
                <a:latin typeface="DengXian" panose="02010600030101010101" pitchFamily="2" charset="-122"/>
                <a:ea typeface="DengXian" panose="02010600030101010101" pitchFamily="2" charset="-122"/>
                <a:cs typeface="Times New Roman" panose="02020603050405020304" pitchFamily="18" charset="0"/>
              </a:rPr>
              <a:t>大语言模型，</a:t>
            </a:r>
            <a:r>
              <a:rPr lang="en" altLang="zh-CN" dirty="0">
                <a:latin typeface="DengXian" panose="02010600030101010101" pitchFamily="2" charset="-122"/>
                <a:ea typeface="DengXian" panose="02010600030101010101" pitchFamily="2" charset="-122"/>
                <a:cs typeface="Times New Roman" panose="02020603050405020304" pitchFamily="18" charset="0"/>
              </a:rPr>
              <a:t> Prompting Engineering</a:t>
            </a:r>
            <a:endParaRPr lang="en-CN" dirty="0"/>
          </a:p>
        </p:txBody>
      </p:sp>
    </p:spTree>
    <p:extLst>
      <p:ext uri="{BB962C8B-B14F-4D97-AF65-F5344CB8AC3E}">
        <p14:creationId xmlns:p14="http://schemas.microsoft.com/office/powerpoint/2010/main" val="21394693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6593CB-5674-4CDE-FAE1-4857D352584D}"/>
              </a:ext>
            </a:extLst>
          </p:cNvPr>
          <p:cNvSpPr>
            <a:spLocks noGrp="1"/>
          </p:cNvSpPr>
          <p:nvPr>
            <p:ph type="title"/>
          </p:nvPr>
        </p:nvSpPr>
        <p:spPr/>
        <p:txBody>
          <a:bodyPr/>
          <a:lstStyle/>
          <a:p>
            <a:pPr lvl="1"/>
            <a:r>
              <a:rPr lang="zh-CN" altLang="en-US" sz="3600" b="1" kern="1200" dirty="0">
                <a:latin typeface="DengXian" charset="-122"/>
                <a:ea typeface="DengXian" charset="-122"/>
                <a:cs typeface="Times New Roman" panose="02020603050405020304" pitchFamily="18" charset="0"/>
              </a:rPr>
              <a:t>连续的提示优化</a:t>
            </a:r>
            <a:endParaRPr lang="en-US" altLang="zh-CN" sz="3600" b="1" kern="1200" dirty="0">
              <a:latin typeface="DengXian" charset="-122"/>
              <a:ea typeface="DengXian" charset="-122"/>
              <a:cs typeface="Times New Roman" panose="02020603050405020304" pitchFamily="18" charset="0"/>
            </a:endParaRPr>
          </a:p>
        </p:txBody>
      </p:sp>
      <p:sp>
        <p:nvSpPr>
          <p:cNvPr id="3" name="内容占位符 2">
            <a:extLst>
              <a:ext uri="{FF2B5EF4-FFF2-40B4-BE49-F238E27FC236}">
                <a16:creationId xmlns:a16="http://schemas.microsoft.com/office/drawing/2014/main" id="{89533487-0F18-DA99-D39C-7E534993C885}"/>
              </a:ext>
            </a:extLst>
          </p:cNvPr>
          <p:cNvSpPr>
            <a:spLocks noGrp="1"/>
          </p:cNvSpPr>
          <p:nvPr>
            <p:ph sz="quarter" idx="10"/>
          </p:nvPr>
        </p:nvSpPr>
        <p:spPr/>
        <p:txBody>
          <a:bodyPr/>
          <a:lstStyle/>
          <a:p>
            <a:pPr>
              <a:lnSpc>
                <a:spcPct val="150000"/>
              </a:lnSpc>
            </a:pPr>
            <a:r>
              <a:rPr lang="zh-CN" altLang="en-US" sz="2400" b="0" dirty="0">
                <a:latin typeface="黑体" panose="02010609060101010101" pitchFamily="49" charset="-122"/>
                <a:ea typeface="黑体" panose="02010609060101010101" pitchFamily="49" charset="-122"/>
                <a:cs typeface="Arial" panose="020B0604020202020204" pitchFamily="34" charset="0"/>
              </a:rPr>
              <a:t>引入一组与下游任务相关的连续空间的表征向量作为“软”提示</a:t>
            </a:r>
            <a:endParaRPr lang="en-US" altLang="zh-CN" sz="2400" b="0" dirty="0">
              <a:latin typeface="黑体" panose="02010609060101010101" pitchFamily="49" charset="-122"/>
              <a:ea typeface="黑体" panose="02010609060101010101" pitchFamily="49" charset="-122"/>
              <a:cs typeface="Arial" panose="020B0604020202020204" pitchFamily="34" charset="0"/>
            </a:endParaRPr>
          </a:p>
          <a:p>
            <a:pPr>
              <a:lnSpc>
                <a:spcPct val="150000"/>
              </a:lnSpc>
            </a:pPr>
            <a:r>
              <a:rPr lang="zh-CN" altLang="en-US" sz="2400" b="0" dirty="0">
                <a:latin typeface="黑体" panose="02010609060101010101" pitchFamily="49" charset="-122"/>
                <a:ea typeface="黑体" panose="02010609060101010101" pitchFamily="49" charset="-122"/>
                <a:cs typeface="Arial" panose="020B0604020202020204" pitchFamily="34" charset="0"/>
              </a:rPr>
              <a:t>更灵活的提示优化</a:t>
            </a:r>
            <a:endParaRPr lang="en-US" altLang="zh-CN" sz="2400" b="0" dirty="0">
              <a:latin typeface="黑体" panose="02010609060101010101" pitchFamily="49" charset="-122"/>
              <a:ea typeface="黑体" panose="02010609060101010101" pitchFamily="49" charset="-122"/>
              <a:cs typeface="Arial" panose="020B0604020202020204" pitchFamily="34" charset="0"/>
            </a:endParaRPr>
          </a:p>
          <a:p>
            <a:pPr lvl="1">
              <a:lnSpc>
                <a:spcPct val="150000"/>
              </a:lnSpc>
            </a:pPr>
            <a:r>
              <a:rPr lang="zh-CN" altLang="en-US" sz="2000" b="0" dirty="0">
                <a:latin typeface="黑体" panose="02010609060101010101" pitchFamily="49" charset="-122"/>
                <a:ea typeface="黑体" panose="02010609060101010101" pitchFamily="49" charset="-122"/>
                <a:cs typeface="Arial" panose="020B0604020202020204" pitchFamily="34" charset="0"/>
              </a:rPr>
              <a:t>可训练参数可以在任意位置</a:t>
            </a:r>
            <a:endParaRPr lang="en-US" altLang="zh-CN" sz="2000" b="0" dirty="0">
              <a:latin typeface="黑体" panose="02010609060101010101" pitchFamily="49" charset="-122"/>
              <a:ea typeface="黑体" panose="02010609060101010101" pitchFamily="49" charset="-122"/>
              <a:cs typeface="Arial" panose="020B0604020202020204" pitchFamily="34" charset="0"/>
            </a:endParaRPr>
          </a:p>
          <a:p>
            <a:pPr>
              <a:lnSpc>
                <a:spcPct val="150000"/>
              </a:lnSpc>
            </a:pPr>
            <a:endParaRPr lang="en-US" altLang="zh-CN" sz="2400" b="0" dirty="0">
              <a:latin typeface="黑体" panose="02010609060101010101" pitchFamily="49" charset="-122"/>
              <a:ea typeface="黑体" panose="02010609060101010101" pitchFamily="49" charset="-122"/>
              <a:cs typeface="Arial" panose="020B0604020202020204" pitchFamily="34" charset="0"/>
            </a:endParaRPr>
          </a:p>
          <a:p>
            <a:pPr>
              <a:lnSpc>
                <a:spcPct val="150000"/>
              </a:lnSpc>
            </a:pPr>
            <a:endParaRPr lang="en-US" altLang="zh-CN" sz="2400" b="0" dirty="0">
              <a:latin typeface="黑体" panose="02010609060101010101" pitchFamily="49" charset="-122"/>
              <a:ea typeface="黑体" panose="02010609060101010101" pitchFamily="49" charset="-122"/>
              <a:cs typeface="Arial" panose="020B0604020202020204" pitchFamily="34" charset="0"/>
            </a:endParaRPr>
          </a:p>
          <a:p>
            <a:pPr>
              <a:lnSpc>
                <a:spcPct val="150000"/>
              </a:lnSpc>
            </a:pPr>
            <a:endParaRPr lang="en-US" altLang="zh-CN" sz="2400" b="0" dirty="0">
              <a:latin typeface="黑体" panose="02010609060101010101" pitchFamily="49" charset="-122"/>
              <a:ea typeface="黑体" panose="02010609060101010101" pitchFamily="49" charset="-122"/>
              <a:cs typeface="Arial" panose="020B0604020202020204" pitchFamily="34" charset="0"/>
            </a:endParaRPr>
          </a:p>
          <a:p>
            <a:pPr>
              <a:lnSpc>
                <a:spcPct val="150000"/>
              </a:lnSpc>
            </a:pPr>
            <a:endParaRPr lang="en-US" altLang="zh-CN" sz="2400" b="0" dirty="0">
              <a:latin typeface="黑体" panose="02010609060101010101" pitchFamily="49" charset="-122"/>
              <a:ea typeface="黑体" panose="02010609060101010101" pitchFamily="49" charset="-122"/>
              <a:cs typeface="Arial" panose="020B0604020202020204" pitchFamily="34" charset="0"/>
            </a:endParaRPr>
          </a:p>
          <a:p>
            <a:pPr>
              <a:lnSpc>
                <a:spcPct val="150000"/>
              </a:lnSpc>
            </a:pPr>
            <a:endParaRPr lang="en-US" altLang="zh-CN" sz="2400" b="0" dirty="0">
              <a:latin typeface="黑体" panose="02010609060101010101" pitchFamily="49" charset="-122"/>
              <a:ea typeface="黑体" panose="02010609060101010101" pitchFamily="49" charset="-122"/>
              <a:cs typeface="Arial" panose="020B0604020202020204" pitchFamily="34" charset="0"/>
            </a:endParaRPr>
          </a:p>
        </p:txBody>
      </p:sp>
      <p:sp>
        <p:nvSpPr>
          <p:cNvPr id="4" name="灯片编号占位符 3">
            <a:extLst>
              <a:ext uri="{FF2B5EF4-FFF2-40B4-BE49-F238E27FC236}">
                <a16:creationId xmlns:a16="http://schemas.microsoft.com/office/drawing/2014/main" id="{458CAA75-608A-AA69-E329-AFFBADFD60AB}"/>
              </a:ext>
            </a:extLst>
          </p:cNvPr>
          <p:cNvSpPr>
            <a:spLocks noGrp="1"/>
          </p:cNvSpPr>
          <p:nvPr>
            <p:ph type="sldNum" sz="quarter" idx="4"/>
          </p:nvPr>
        </p:nvSpPr>
        <p:spPr/>
        <p:txBody>
          <a:bodyPr/>
          <a:lstStyle/>
          <a:p>
            <a:fld id="{CB97EF2D-26AB-4B8E-994F-76E2F1993B11}" type="slidenum">
              <a:rPr lang="zh-CN" altLang="en-US" smtClean="0"/>
              <a:pPr/>
              <a:t>20</a:t>
            </a:fld>
            <a:endParaRPr lang="zh-CN" altLang="en-US" dirty="0"/>
          </a:p>
        </p:txBody>
      </p:sp>
      <p:sp>
        <p:nvSpPr>
          <p:cNvPr id="7" name="TextBox 6">
            <a:extLst>
              <a:ext uri="{FF2B5EF4-FFF2-40B4-BE49-F238E27FC236}">
                <a16:creationId xmlns:a16="http://schemas.microsoft.com/office/drawing/2014/main" id="{8153ABBF-4F9E-8CF8-CFA4-2FE5BE1F43B0}"/>
              </a:ext>
            </a:extLst>
          </p:cNvPr>
          <p:cNvSpPr txBox="1"/>
          <p:nvPr/>
        </p:nvSpPr>
        <p:spPr>
          <a:xfrm>
            <a:off x="324635" y="6211669"/>
            <a:ext cx="10381964" cy="646331"/>
          </a:xfrm>
          <a:prstGeom prst="rect">
            <a:avLst/>
          </a:prstGeom>
          <a:noFill/>
        </p:spPr>
        <p:txBody>
          <a:bodyPr wrap="square">
            <a:spAutoFit/>
          </a:bodyPr>
          <a:lstStyle/>
          <a:p>
            <a:r>
              <a:rPr lang="en-US" sz="1800" dirty="0">
                <a:solidFill>
                  <a:srgbClr val="7C7C7C"/>
                </a:solidFill>
                <a:effectLst/>
                <a:latin typeface="Calibri" panose="020F0502020204030204" pitchFamily="34" charset="0"/>
              </a:rPr>
              <a:t>[1] Zhong et al. Factual Probing Is [MASK]: Learning vs. Learning to Recall. </a:t>
            </a:r>
            <a:r>
              <a:rPr lang="en-US" sz="1800" dirty="0" err="1">
                <a:solidFill>
                  <a:srgbClr val="7C7C7C"/>
                </a:solidFill>
                <a:effectLst/>
                <a:latin typeface="Calibri" panose="020F0502020204030204" pitchFamily="34" charset="0"/>
              </a:rPr>
              <a:t>CoRR</a:t>
            </a:r>
            <a:r>
              <a:rPr lang="en-US" sz="1800" dirty="0">
                <a:solidFill>
                  <a:srgbClr val="7C7C7C"/>
                </a:solidFill>
                <a:effectLst/>
                <a:latin typeface="Calibri" panose="020F0502020204030204" pitchFamily="34" charset="0"/>
              </a:rPr>
              <a:t> abs/2104.05240 (2021). </a:t>
            </a:r>
          </a:p>
          <a:p>
            <a:r>
              <a:rPr lang="en-US" sz="1800" dirty="0">
                <a:solidFill>
                  <a:srgbClr val="7C7C7C"/>
                </a:solidFill>
                <a:effectLst/>
                <a:latin typeface="Calibri" panose="020F0502020204030204" pitchFamily="34" charset="0"/>
              </a:rPr>
              <a:t>[2] Liu et al. GPT Understands, Too. </a:t>
            </a:r>
            <a:r>
              <a:rPr lang="en-US" sz="1800" dirty="0" err="1">
                <a:solidFill>
                  <a:srgbClr val="7C7C7C"/>
                </a:solidFill>
                <a:effectLst/>
                <a:latin typeface="Calibri" panose="020F0502020204030204" pitchFamily="34" charset="0"/>
              </a:rPr>
              <a:t>CoRR</a:t>
            </a:r>
            <a:r>
              <a:rPr lang="en-US" sz="1800" dirty="0">
                <a:solidFill>
                  <a:srgbClr val="7C7C7C"/>
                </a:solidFill>
                <a:effectLst/>
                <a:latin typeface="Calibri" panose="020F0502020204030204" pitchFamily="34" charset="0"/>
              </a:rPr>
              <a:t> abs/2103.10385 (2021). </a:t>
            </a:r>
            <a:endParaRPr lang="en-US" dirty="0">
              <a:effectLst/>
            </a:endParaRPr>
          </a:p>
        </p:txBody>
      </p:sp>
      <p:pic>
        <p:nvPicPr>
          <p:cNvPr id="11" name="Picture 10">
            <a:extLst>
              <a:ext uri="{FF2B5EF4-FFF2-40B4-BE49-F238E27FC236}">
                <a16:creationId xmlns:a16="http://schemas.microsoft.com/office/drawing/2014/main" id="{F1A3A516-A5FB-E766-CFB3-8CF52D83FBC7}"/>
              </a:ext>
            </a:extLst>
          </p:cNvPr>
          <p:cNvPicPr>
            <a:picLocks noChangeAspect="1"/>
          </p:cNvPicPr>
          <p:nvPr/>
        </p:nvPicPr>
        <p:blipFill>
          <a:blip r:embed="rId3"/>
          <a:stretch>
            <a:fillRect/>
          </a:stretch>
        </p:blipFill>
        <p:spPr>
          <a:xfrm>
            <a:off x="956190" y="3429000"/>
            <a:ext cx="9118854" cy="1017918"/>
          </a:xfrm>
          <a:prstGeom prst="rect">
            <a:avLst/>
          </a:prstGeom>
        </p:spPr>
      </p:pic>
    </p:spTree>
    <p:extLst>
      <p:ext uri="{BB962C8B-B14F-4D97-AF65-F5344CB8AC3E}">
        <p14:creationId xmlns:p14="http://schemas.microsoft.com/office/powerpoint/2010/main" val="34713371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6593CB-5674-4CDE-FAE1-4857D352584D}"/>
              </a:ext>
            </a:extLst>
          </p:cNvPr>
          <p:cNvSpPr>
            <a:spLocks noGrp="1"/>
          </p:cNvSpPr>
          <p:nvPr>
            <p:ph type="title"/>
          </p:nvPr>
        </p:nvSpPr>
        <p:spPr/>
        <p:txBody>
          <a:bodyPr/>
          <a:lstStyle/>
          <a:p>
            <a:pPr lvl="1"/>
            <a:r>
              <a:rPr lang="zh-CN" altLang="en-US" sz="3600" b="1" kern="1200" dirty="0">
                <a:latin typeface="DengXian" charset="-122"/>
                <a:ea typeface="DengXian" charset="-122"/>
                <a:cs typeface="Times New Roman" panose="02020603050405020304" pitchFamily="18" charset="0"/>
              </a:rPr>
              <a:t>连续的提示优化</a:t>
            </a:r>
            <a:endParaRPr lang="en-US" altLang="zh-CN" sz="3600" b="1" kern="1200" dirty="0">
              <a:latin typeface="DengXian" charset="-122"/>
              <a:ea typeface="DengXian" charset="-122"/>
              <a:cs typeface="Times New Roman" panose="02020603050405020304" pitchFamily="18" charset="0"/>
            </a:endParaRPr>
          </a:p>
        </p:txBody>
      </p:sp>
      <p:sp>
        <p:nvSpPr>
          <p:cNvPr id="3" name="内容占位符 2">
            <a:extLst>
              <a:ext uri="{FF2B5EF4-FFF2-40B4-BE49-F238E27FC236}">
                <a16:creationId xmlns:a16="http://schemas.microsoft.com/office/drawing/2014/main" id="{89533487-0F18-DA99-D39C-7E534993C885}"/>
              </a:ext>
            </a:extLst>
          </p:cNvPr>
          <p:cNvSpPr>
            <a:spLocks noGrp="1"/>
          </p:cNvSpPr>
          <p:nvPr>
            <p:ph sz="quarter" idx="10"/>
          </p:nvPr>
        </p:nvSpPr>
        <p:spPr/>
        <p:txBody>
          <a:bodyPr/>
          <a:lstStyle/>
          <a:p>
            <a:pPr>
              <a:lnSpc>
                <a:spcPct val="150000"/>
              </a:lnSpc>
            </a:pPr>
            <a:r>
              <a:rPr lang="zh-CN" altLang="en-US" sz="2400" b="0" dirty="0">
                <a:latin typeface="黑体" panose="02010609060101010101" pitchFamily="49" charset="-122"/>
                <a:ea typeface="黑体" panose="02010609060101010101" pitchFamily="49" charset="-122"/>
                <a:cs typeface="Arial" panose="020B0604020202020204" pitchFamily="34" charset="0"/>
              </a:rPr>
              <a:t>引入一组与下游任务相关的连续空间的表征向量作为“软”提示</a:t>
            </a:r>
            <a:endParaRPr lang="en-US" altLang="zh-CN" sz="2400" b="0" dirty="0">
              <a:latin typeface="黑体" panose="02010609060101010101" pitchFamily="49" charset="-122"/>
              <a:ea typeface="黑体" panose="02010609060101010101" pitchFamily="49" charset="-122"/>
              <a:cs typeface="Arial" panose="020B0604020202020204" pitchFamily="34" charset="0"/>
            </a:endParaRPr>
          </a:p>
          <a:p>
            <a:pPr>
              <a:lnSpc>
                <a:spcPct val="150000"/>
              </a:lnSpc>
            </a:pPr>
            <a:r>
              <a:rPr lang="zh-CN" altLang="en-US" sz="2400" b="0" dirty="0">
                <a:latin typeface="黑体" panose="02010609060101010101" pitchFamily="49" charset="-122"/>
                <a:ea typeface="黑体" panose="02010609060101010101" pitchFamily="49" charset="-122"/>
                <a:cs typeface="Arial" panose="020B0604020202020204" pitchFamily="34" charset="0"/>
              </a:rPr>
              <a:t>更灵活的提示优化</a:t>
            </a:r>
            <a:endParaRPr lang="en-US" altLang="zh-CN" sz="2400" b="0" dirty="0">
              <a:latin typeface="黑体" panose="02010609060101010101" pitchFamily="49" charset="-122"/>
              <a:ea typeface="黑体" panose="02010609060101010101" pitchFamily="49" charset="-122"/>
              <a:cs typeface="Arial" panose="020B0604020202020204" pitchFamily="34" charset="0"/>
            </a:endParaRPr>
          </a:p>
          <a:p>
            <a:pPr lvl="1">
              <a:lnSpc>
                <a:spcPct val="150000"/>
              </a:lnSpc>
            </a:pPr>
            <a:r>
              <a:rPr lang="zh-CN" altLang="en-US" sz="2000" b="0" dirty="0">
                <a:latin typeface="黑体" panose="02010609060101010101" pitchFamily="49" charset="-122"/>
                <a:ea typeface="黑体" panose="02010609060101010101" pitchFamily="49" charset="-122"/>
                <a:cs typeface="Arial" panose="020B0604020202020204" pitchFamily="34" charset="0"/>
              </a:rPr>
              <a:t>可训练参数可以在任意位置</a:t>
            </a:r>
            <a:endParaRPr lang="en-US" altLang="zh-CN" sz="2000" b="0" dirty="0">
              <a:latin typeface="黑体" panose="02010609060101010101" pitchFamily="49" charset="-122"/>
              <a:ea typeface="黑体" panose="02010609060101010101" pitchFamily="49" charset="-122"/>
              <a:cs typeface="Arial" panose="020B0604020202020204" pitchFamily="34" charset="0"/>
            </a:endParaRPr>
          </a:p>
          <a:p>
            <a:pPr lvl="1">
              <a:lnSpc>
                <a:spcPct val="150000"/>
              </a:lnSpc>
            </a:pPr>
            <a:endParaRPr lang="en-US" altLang="zh-CN" sz="2000" dirty="0">
              <a:latin typeface="黑体" panose="02010609060101010101" pitchFamily="49" charset="-122"/>
              <a:ea typeface="黑体" panose="02010609060101010101" pitchFamily="49" charset="-122"/>
              <a:cs typeface="Arial" panose="020B0604020202020204" pitchFamily="34" charset="0"/>
            </a:endParaRPr>
          </a:p>
          <a:p>
            <a:pPr lvl="1">
              <a:lnSpc>
                <a:spcPct val="150000"/>
              </a:lnSpc>
            </a:pPr>
            <a:endParaRPr lang="en-US" altLang="zh-CN" sz="2000" b="0" dirty="0">
              <a:latin typeface="黑体" panose="02010609060101010101" pitchFamily="49" charset="-122"/>
              <a:ea typeface="黑体" panose="02010609060101010101" pitchFamily="49" charset="-122"/>
              <a:cs typeface="Arial" panose="020B0604020202020204" pitchFamily="34" charset="0"/>
            </a:endParaRPr>
          </a:p>
          <a:p>
            <a:pPr lvl="1">
              <a:lnSpc>
                <a:spcPct val="150000"/>
              </a:lnSpc>
            </a:pPr>
            <a:r>
              <a:rPr lang="zh-CN" altLang="en-US" sz="2000" b="0" dirty="0">
                <a:latin typeface="黑体" panose="02010609060101010101" pitchFamily="49" charset="-122"/>
                <a:ea typeface="黑体" panose="02010609060101010101" pitchFamily="49" charset="-122"/>
                <a:cs typeface="Arial" panose="020B0604020202020204" pitchFamily="34" charset="0"/>
              </a:rPr>
              <a:t>混合可训练和离散的提示</a:t>
            </a:r>
            <a:endParaRPr lang="en-US" altLang="zh-CN" sz="2000" b="0" dirty="0">
              <a:latin typeface="黑体" panose="02010609060101010101" pitchFamily="49" charset="-122"/>
              <a:ea typeface="黑体" panose="02010609060101010101" pitchFamily="49" charset="-122"/>
              <a:cs typeface="Arial" panose="020B0604020202020204" pitchFamily="34" charset="0"/>
            </a:endParaRPr>
          </a:p>
          <a:p>
            <a:pPr>
              <a:lnSpc>
                <a:spcPct val="150000"/>
              </a:lnSpc>
            </a:pPr>
            <a:endParaRPr lang="en-US" altLang="zh-CN" sz="2400" b="0" dirty="0">
              <a:latin typeface="黑体" panose="02010609060101010101" pitchFamily="49" charset="-122"/>
              <a:ea typeface="黑体" panose="02010609060101010101" pitchFamily="49" charset="-122"/>
              <a:cs typeface="Arial" panose="020B0604020202020204" pitchFamily="34" charset="0"/>
            </a:endParaRPr>
          </a:p>
          <a:p>
            <a:pPr>
              <a:lnSpc>
                <a:spcPct val="150000"/>
              </a:lnSpc>
            </a:pPr>
            <a:endParaRPr lang="en-US" altLang="zh-CN" sz="2400" b="0" dirty="0">
              <a:latin typeface="黑体" panose="02010609060101010101" pitchFamily="49" charset="-122"/>
              <a:ea typeface="黑体" panose="02010609060101010101" pitchFamily="49" charset="-122"/>
              <a:cs typeface="Arial" panose="020B0604020202020204" pitchFamily="34" charset="0"/>
            </a:endParaRPr>
          </a:p>
          <a:p>
            <a:pPr>
              <a:lnSpc>
                <a:spcPct val="150000"/>
              </a:lnSpc>
            </a:pPr>
            <a:endParaRPr lang="en-US" altLang="zh-CN" sz="2400" b="0" dirty="0">
              <a:latin typeface="黑体" panose="02010609060101010101" pitchFamily="49" charset="-122"/>
              <a:ea typeface="黑体" panose="02010609060101010101" pitchFamily="49" charset="-122"/>
              <a:cs typeface="Arial" panose="020B0604020202020204" pitchFamily="34" charset="0"/>
            </a:endParaRPr>
          </a:p>
          <a:p>
            <a:pPr>
              <a:lnSpc>
                <a:spcPct val="150000"/>
              </a:lnSpc>
            </a:pPr>
            <a:endParaRPr lang="en-US" altLang="zh-CN" sz="2400" b="0" dirty="0">
              <a:latin typeface="黑体" panose="02010609060101010101" pitchFamily="49" charset="-122"/>
              <a:ea typeface="黑体" panose="02010609060101010101" pitchFamily="49" charset="-122"/>
              <a:cs typeface="Arial" panose="020B0604020202020204" pitchFamily="34" charset="0"/>
            </a:endParaRPr>
          </a:p>
          <a:p>
            <a:pPr>
              <a:lnSpc>
                <a:spcPct val="150000"/>
              </a:lnSpc>
            </a:pPr>
            <a:endParaRPr lang="en-US" altLang="zh-CN" sz="2400" b="0" dirty="0">
              <a:latin typeface="黑体" panose="02010609060101010101" pitchFamily="49" charset="-122"/>
              <a:ea typeface="黑体" panose="02010609060101010101" pitchFamily="49" charset="-122"/>
              <a:cs typeface="Arial" panose="020B0604020202020204" pitchFamily="34" charset="0"/>
            </a:endParaRPr>
          </a:p>
        </p:txBody>
      </p:sp>
      <p:sp>
        <p:nvSpPr>
          <p:cNvPr id="4" name="灯片编号占位符 3">
            <a:extLst>
              <a:ext uri="{FF2B5EF4-FFF2-40B4-BE49-F238E27FC236}">
                <a16:creationId xmlns:a16="http://schemas.microsoft.com/office/drawing/2014/main" id="{458CAA75-608A-AA69-E329-AFFBADFD60AB}"/>
              </a:ext>
            </a:extLst>
          </p:cNvPr>
          <p:cNvSpPr>
            <a:spLocks noGrp="1"/>
          </p:cNvSpPr>
          <p:nvPr>
            <p:ph type="sldNum" sz="quarter" idx="4"/>
          </p:nvPr>
        </p:nvSpPr>
        <p:spPr/>
        <p:txBody>
          <a:bodyPr/>
          <a:lstStyle/>
          <a:p>
            <a:fld id="{CB97EF2D-26AB-4B8E-994F-76E2F1993B11}" type="slidenum">
              <a:rPr lang="zh-CN" altLang="en-US" smtClean="0"/>
              <a:pPr/>
              <a:t>21</a:t>
            </a:fld>
            <a:endParaRPr lang="zh-CN" altLang="en-US" dirty="0"/>
          </a:p>
        </p:txBody>
      </p:sp>
      <p:sp>
        <p:nvSpPr>
          <p:cNvPr id="7" name="TextBox 6">
            <a:extLst>
              <a:ext uri="{FF2B5EF4-FFF2-40B4-BE49-F238E27FC236}">
                <a16:creationId xmlns:a16="http://schemas.microsoft.com/office/drawing/2014/main" id="{8153ABBF-4F9E-8CF8-CFA4-2FE5BE1F43B0}"/>
              </a:ext>
            </a:extLst>
          </p:cNvPr>
          <p:cNvSpPr txBox="1"/>
          <p:nvPr/>
        </p:nvSpPr>
        <p:spPr>
          <a:xfrm>
            <a:off x="324635" y="6211669"/>
            <a:ext cx="10381964" cy="646331"/>
          </a:xfrm>
          <a:prstGeom prst="rect">
            <a:avLst/>
          </a:prstGeom>
          <a:noFill/>
        </p:spPr>
        <p:txBody>
          <a:bodyPr wrap="square">
            <a:spAutoFit/>
          </a:bodyPr>
          <a:lstStyle/>
          <a:p>
            <a:r>
              <a:rPr lang="en-US" sz="1800" dirty="0">
                <a:solidFill>
                  <a:srgbClr val="7C7C7C"/>
                </a:solidFill>
                <a:effectLst/>
                <a:latin typeface="Calibri" panose="020F0502020204030204" pitchFamily="34" charset="0"/>
              </a:rPr>
              <a:t>[1] Zhong et al. Factual Probing Is [MASK]: Learning vs. Learning to Recall. </a:t>
            </a:r>
            <a:r>
              <a:rPr lang="en-US" sz="1800" dirty="0" err="1">
                <a:solidFill>
                  <a:srgbClr val="7C7C7C"/>
                </a:solidFill>
                <a:effectLst/>
                <a:latin typeface="Calibri" panose="020F0502020204030204" pitchFamily="34" charset="0"/>
              </a:rPr>
              <a:t>CoRR</a:t>
            </a:r>
            <a:r>
              <a:rPr lang="en-US" sz="1800" dirty="0">
                <a:solidFill>
                  <a:srgbClr val="7C7C7C"/>
                </a:solidFill>
                <a:effectLst/>
                <a:latin typeface="Calibri" panose="020F0502020204030204" pitchFamily="34" charset="0"/>
              </a:rPr>
              <a:t> abs/2104.05240 (2021). </a:t>
            </a:r>
          </a:p>
          <a:p>
            <a:r>
              <a:rPr lang="en-US" sz="1800" dirty="0">
                <a:solidFill>
                  <a:srgbClr val="7C7C7C"/>
                </a:solidFill>
                <a:effectLst/>
                <a:latin typeface="Calibri" panose="020F0502020204030204" pitchFamily="34" charset="0"/>
              </a:rPr>
              <a:t>[2] Liu et al. GPT Understands, Too. </a:t>
            </a:r>
            <a:r>
              <a:rPr lang="en-US" sz="1800" dirty="0" err="1">
                <a:solidFill>
                  <a:srgbClr val="7C7C7C"/>
                </a:solidFill>
                <a:effectLst/>
                <a:latin typeface="Calibri" panose="020F0502020204030204" pitchFamily="34" charset="0"/>
              </a:rPr>
              <a:t>CoRR</a:t>
            </a:r>
            <a:r>
              <a:rPr lang="en-US" sz="1800" dirty="0">
                <a:solidFill>
                  <a:srgbClr val="7C7C7C"/>
                </a:solidFill>
                <a:effectLst/>
                <a:latin typeface="Calibri" panose="020F0502020204030204" pitchFamily="34" charset="0"/>
              </a:rPr>
              <a:t> abs/2103.10385 (2021). </a:t>
            </a:r>
            <a:endParaRPr lang="en-US" dirty="0">
              <a:effectLst/>
            </a:endParaRPr>
          </a:p>
        </p:txBody>
      </p:sp>
      <p:pic>
        <p:nvPicPr>
          <p:cNvPr id="11" name="Picture 10">
            <a:extLst>
              <a:ext uri="{FF2B5EF4-FFF2-40B4-BE49-F238E27FC236}">
                <a16:creationId xmlns:a16="http://schemas.microsoft.com/office/drawing/2014/main" id="{F1A3A516-A5FB-E766-CFB3-8CF52D83FBC7}"/>
              </a:ext>
            </a:extLst>
          </p:cNvPr>
          <p:cNvPicPr>
            <a:picLocks noChangeAspect="1"/>
          </p:cNvPicPr>
          <p:nvPr/>
        </p:nvPicPr>
        <p:blipFill>
          <a:blip r:embed="rId3"/>
          <a:stretch>
            <a:fillRect/>
          </a:stretch>
        </p:blipFill>
        <p:spPr>
          <a:xfrm>
            <a:off x="956190" y="3242348"/>
            <a:ext cx="9118854" cy="1017918"/>
          </a:xfrm>
          <a:prstGeom prst="rect">
            <a:avLst/>
          </a:prstGeom>
        </p:spPr>
      </p:pic>
      <p:pic>
        <p:nvPicPr>
          <p:cNvPr id="6" name="Picture 5" descr="A black and orange box with black text&#10;&#10;Description automatically generated">
            <a:extLst>
              <a:ext uri="{FF2B5EF4-FFF2-40B4-BE49-F238E27FC236}">
                <a16:creationId xmlns:a16="http://schemas.microsoft.com/office/drawing/2014/main" id="{7A8746DE-44BA-76AF-E974-F212B6CF4A2E}"/>
              </a:ext>
            </a:extLst>
          </p:cNvPr>
          <p:cNvPicPr>
            <a:picLocks noChangeAspect="1"/>
          </p:cNvPicPr>
          <p:nvPr/>
        </p:nvPicPr>
        <p:blipFill>
          <a:blip r:embed="rId4"/>
          <a:stretch>
            <a:fillRect/>
          </a:stretch>
        </p:blipFill>
        <p:spPr>
          <a:xfrm>
            <a:off x="956190" y="4740667"/>
            <a:ext cx="7505700" cy="990600"/>
          </a:xfrm>
          <a:prstGeom prst="rect">
            <a:avLst/>
          </a:prstGeom>
        </p:spPr>
      </p:pic>
    </p:spTree>
    <p:extLst>
      <p:ext uri="{BB962C8B-B14F-4D97-AF65-F5344CB8AC3E}">
        <p14:creationId xmlns:p14="http://schemas.microsoft.com/office/powerpoint/2010/main" val="5109395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905D6F-2915-EF88-DA4B-7EE7DFAF5328}"/>
              </a:ext>
            </a:extLst>
          </p:cNvPr>
          <p:cNvSpPr>
            <a:spLocks noGrp="1"/>
          </p:cNvSpPr>
          <p:nvPr>
            <p:ph type="title"/>
          </p:nvPr>
        </p:nvSpPr>
        <p:spPr/>
        <p:txBody>
          <a:bodyPr/>
          <a:lstStyle/>
          <a:p>
            <a:pPr lvl="1"/>
            <a:r>
              <a:rPr lang="zh-CN" altLang="en-US" sz="3600" b="1" kern="1200" dirty="0">
                <a:latin typeface="DengXian" charset="-122"/>
                <a:ea typeface="DengXian" charset="-122"/>
                <a:cs typeface="Times New Roman" panose="02020603050405020304" pitchFamily="18" charset="0"/>
              </a:rPr>
              <a:t>答案工程的核心问题</a:t>
            </a:r>
          </a:p>
        </p:txBody>
      </p:sp>
      <p:sp>
        <p:nvSpPr>
          <p:cNvPr id="4" name="灯片编号占位符 3">
            <a:extLst>
              <a:ext uri="{FF2B5EF4-FFF2-40B4-BE49-F238E27FC236}">
                <a16:creationId xmlns:a16="http://schemas.microsoft.com/office/drawing/2014/main" id="{BC0EF3DE-4030-8BE3-C353-DDEAA2AB2090}"/>
              </a:ext>
            </a:extLst>
          </p:cNvPr>
          <p:cNvSpPr>
            <a:spLocks noGrp="1"/>
          </p:cNvSpPr>
          <p:nvPr>
            <p:ph type="sldNum" sz="quarter" idx="4"/>
          </p:nvPr>
        </p:nvSpPr>
        <p:spPr/>
        <p:txBody>
          <a:bodyPr/>
          <a:lstStyle/>
          <a:p>
            <a:fld id="{CB97EF2D-26AB-4B8E-994F-76E2F1993B11}" type="slidenum">
              <a:rPr lang="zh-CN" altLang="en-US" smtClean="0"/>
              <a:pPr/>
              <a:t>22</a:t>
            </a:fld>
            <a:endParaRPr lang="zh-CN" altLang="en-US" dirty="0"/>
          </a:p>
        </p:txBody>
      </p:sp>
      <p:sp>
        <p:nvSpPr>
          <p:cNvPr id="5" name="内容占位符 2">
            <a:extLst>
              <a:ext uri="{FF2B5EF4-FFF2-40B4-BE49-F238E27FC236}">
                <a16:creationId xmlns:a16="http://schemas.microsoft.com/office/drawing/2014/main" id="{768560E3-BE5E-1C1B-6E46-7D1C1AFBCDD0}"/>
              </a:ext>
            </a:extLst>
          </p:cNvPr>
          <p:cNvSpPr>
            <a:spLocks noGrp="1"/>
          </p:cNvSpPr>
          <p:nvPr>
            <p:ph sz="quarter" idx="10"/>
          </p:nvPr>
        </p:nvSpPr>
        <p:spPr>
          <a:xfrm>
            <a:off x="417100" y="1290945"/>
            <a:ext cx="11103158" cy="5051897"/>
          </a:xfrm>
        </p:spPr>
        <p:txBody>
          <a:bodyPr/>
          <a:lstStyle/>
          <a:p>
            <a:pPr>
              <a:lnSpc>
                <a:spcPct val="130000"/>
              </a:lnSpc>
            </a:pPr>
            <a:r>
              <a:rPr lang="zh-CN" altLang="en-US" b="0" dirty="0">
                <a:latin typeface="黑体" panose="02010609060101010101" pitchFamily="49" charset="-122"/>
                <a:ea typeface="黑体" panose="02010609060101010101" pitchFamily="49" charset="-122"/>
              </a:rPr>
              <a:t>给定一个任务（或者一个</a:t>
            </a:r>
            <a:r>
              <a:rPr lang="en-US" altLang="zh-CN" b="0" dirty="0">
                <a:latin typeface="黑体" panose="02010609060101010101" pitchFamily="49" charset="-122"/>
                <a:ea typeface="黑体" panose="02010609060101010101" pitchFamily="49" charset="-122"/>
              </a:rPr>
              <a:t>prompt</a:t>
            </a:r>
            <a:r>
              <a:rPr lang="zh-CN" altLang="en-US" b="0" dirty="0">
                <a:latin typeface="黑体" panose="02010609060101010101" pitchFamily="49" charset="-122"/>
                <a:ea typeface="黑体" panose="02010609060101010101" pitchFamily="49" charset="-122"/>
              </a:rPr>
              <a:t>），如何设计从目标标签到答案空间的映射函数？</a:t>
            </a:r>
            <a:endParaRPr lang="en-US" altLang="zh-CN" b="0" dirty="0">
              <a:latin typeface="黑体" panose="02010609060101010101" pitchFamily="49" charset="-122"/>
              <a:ea typeface="黑体" panose="02010609060101010101" pitchFamily="49" charset="-122"/>
            </a:endParaRPr>
          </a:p>
        </p:txBody>
      </p:sp>
      <p:pic>
        <p:nvPicPr>
          <p:cNvPr id="7" name="Picture 6">
            <a:extLst>
              <a:ext uri="{FF2B5EF4-FFF2-40B4-BE49-F238E27FC236}">
                <a16:creationId xmlns:a16="http://schemas.microsoft.com/office/drawing/2014/main" id="{1CC640AF-AED2-FCD7-435D-9D846443C45D}"/>
              </a:ext>
            </a:extLst>
          </p:cNvPr>
          <p:cNvPicPr>
            <a:picLocks noChangeAspect="1"/>
          </p:cNvPicPr>
          <p:nvPr/>
        </p:nvPicPr>
        <p:blipFill>
          <a:blip r:embed="rId3"/>
          <a:stretch>
            <a:fillRect/>
          </a:stretch>
        </p:blipFill>
        <p:spPr>
          <a:xfrm>
            <a:off x="1826514" y="2573274"/>
            <a:ext cx="8123066" cy="3870152"/>
          </a:xfrm>
          <a:prstGeom prst="rect">
            <a:avLst/>
          </a:prstGeom>
        </p:spPr>
      </p:pic>
      <p:sp>
        <p:nvSpPr>
          <p:cNvPr id="3" name="TextBox 2">
            <a:extLst>
              <a:ext uri="{FF2B5EF4-FFF2-40B4-BE49-F238E27FC236}">
                <a16:creationId xmlns:a16="http://schemas.microsoft.com/office/drawing/2014/main" id="{2BBF52E9-2007-35FB-0C6A-DFF842D8F1A2}"/>
              </a:ext>
            </a:extLst>
          </p:cNvPr>
          <p:cNvSpPr txBox="1"/>
          <p:nvPr/>
        </p:nvSpPr>
        <p:spPr>
          <a:xfrm>
            <a:off x="0" y="6386775"/>
            <a:ext cx="8039584" cy="369332"/>
          </a:xfrm>
          <a:prstGeom prst="rect">
            <a:avLst/>
          </a:prstGeom>
          <a:noFill/>
        </p:spPr>
        <p:txBody>
          <a:bodyPr wrap="square">
            <a:spAutoFit/>
          </a:bodyPr>
          <a:lstStyle/>
          <a:p>
            <a:r>
              <a:rPr lang="zh-CN" altLang="en-US" dirty="0">
                <a:latin typeface="DengXian" panose="02010600030101010101" pitchFamily="2" charset="-122"/>
                <a:ea typeface="DengXian" panose="02010600030101010101" pitchFamily="2" charset="-122"/>
                <a:cs typeface="Times New Roman" panose="02020603050405020304" pitchFamily="18" charset="0"/>
              </a:rPr>
              <a:t>上海交通大学 </a:t>
            </a:r>
            <a:r>
              <a:rPr lang="en" altLang="zh-CN" dirty="0">
                <a:latin typeface="DengXian" panose="02010600030101010101" pitchFamily="2" charset="-122"/>
                <a:ea typeface="DengXian" panose="02010600030101010101" pitchFamily="2" charset="-122"/>
                <a:cs typeface="Times New Roman" panose="02020603050405020304" pitchFamily="18" charset="0"/>
              </a:rPr>
              <a:t>CS2916</a:t>
            </a:r>
            <a:r>
              <a:rPr lang="zh-CN" altLang="en" dirty="0">
                <a:latin typeface="DengXian" panose="02010600030101010101" pitchFamily="2" charset="-122"/>
                <a:ea typeface="DengXian" panose="02010600030101010101" pitchFamily="2" charset="-122"/>
                <a:cs typeface="Times New Roman" panose="02020603050405020304" pitchFamily="18" charset="0"/>
              </a:rPr>
              <a:t>：</a:t>
            </a:r>
            <a:r>
              <a:rPr lang="zh-CN" altLang="en-US" dirty="0">
                <a:latin typeface="DengXian" panose="02010600030101010101" pitchFamily="2" charset="-122"/>
                <a:ea typeface="DengXian" panose="02010600030101010101" pitchFamily="2" charset="-122"/>
                <a:cs typeface="Times New Roman" panose="02020603050405020304" pitchFamily="18" charset="0"/>
              </a:rPr>
              <a:t>大语言模型，</a:t>
            </a:r>
            <a:r>
              <a:rPr lang="en" altLang="zh-CN" dirty="0">
                <a:latin typeface="DengXian" panose="02010600030101010101" pitchFamily="2" charset="-122"/>
                <a:ea typeface="DengXian" panose="02010600030101010101" pitchFamily="2" charset="-122"/>
                <a:cs typeface="Times New Roman" panose="02020603050405020304" pitchFamily="18" charset="0"/>
              </a:rPr>
              <a:t> Prompting Engineering</a:t>
            </a:r>
            <a:endParaRPr lang="en-CN" dirty="0"/>
          </a:p>
        </p:txBody>
      </p:sp>
    </p:spTree>
    <p:extLst>
      <p:ext uri="{BB962C8B-B14F-4D97-AF65-F5344CB8AC3E}">
        <p14:creationId xmlns:p14="http://schemas.microsoft.com/office/powerpoint/2010/main" val="31894759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905D6F-2915-EF88-DA4B-7EE7DFAF5328}"/>
              </a:ext>
            </a:extLst>
          </p:cNvPr>
          <p:cNvSpPr>
            <a:spLocks noGrp="1"/>
          </p:cNvSpPr>
          <p:nvPr>
            <p:ph type="title"/>
          </p:nvPr>
        </p:nvSpPr>
        <p:spPr/>
        <p:txBody>
          <a:bodyPr/>
          <a:lstStyle/>
          <a:p>
            <a:pPr lvl="1"/>
            <a:r>
              <a:rPr lang="zh-CN" altLang="en-US" sz="3600" b="1" kern="1200" dirty="0">
                <a:latin typeface="DengXian" charset="-122"/>
                <a:ea typeface="DengXian" charset="-122"/>
                <a:cs typeface="Times New Roman" panose="02020603050405020304" pitchFamily="18" charset="0"/>
              </a:rPr>
              <a:t>答案工程 </a:t>
            </a:r>
            <a:r>
              <a:rPr lang="en-US" altLang="zh-CN" sz="3600" b="1" kern="1200" dirty="0">
                <a:latin typeface="DengXian" charset="-122"/>
                <a:ea typeface="DengXian" charset="-122"/>
                <a:cs typeface="Times New Roman" panose="02020603050405020304" pitchFamily="18" charset="0"/>
              </a:rPr>
              <a:t>-</a:t>
            </a:r>
            <a:r>
              <a:rPr lang="zh-CN" altLang="en-US" sz="3600" b="1" kern="1200" dirty="0">
                <a:latin typeface="DengXian" charset="-122"/>
                <a:ea typeface="DengXian" charset="-122"/>
                <a:cs typeface="Times New Roman" panose="02020603050405020304" pitchFamily="18" charset="0"/>
              </a:rPr>
              <a:t> 根据答案的形状进行划分</a:t>
            </a:r>
          </a:p>
        </p:txBody>
      </p:sp>
      <p:sp>
        <p:nvSpPr>
          <p:cNvPr id="3" name="内容占位符 2">
            <a:extLst>
              <a:ext uri="{FF2B5EF4-FFF2-40B4-BE49-F238E27FC236}">
                <a16:creationId xmlns:a16="http://schemas.microsoft.com/office/drawing/2014/main" id="{82EAB629-9889-9CB4-00F1-758DA7259E19}"/>
              </a:ext>
            </a:extLst>
          </p:cNvPr>
          <p:cNvSpPr>
            <a:spLocks noGrp="1"/>
          </p:cNvSpPr>
          <p:nvPr>
            <p:ph sz="quarter" idx="10"/>
          </p:nvPr>
        </p:nvSpPr>
        <p:spPr/>
        <p:txBody>
          <a:bodyPr/>
          <a:lstStyle/>
          <a:p>
            <a:pPr>
              <a:lnSpc>
                <a:spcPct val="130000"/>
              </a:lnSpc>
            </a:pPr>
            <a:r>
              <a:rPr lang="en-US" altLang="zh-CN" dirty="0">
                <a:latin typeface="Arial" panose="020B0604020202020204" pitchFamily="34" charset="0"/>
                <a:ea typeface="黑体" panose="02010609060101010101" pitchFamily="49" charset="-122"/>
                <a:cs typeface="Arial" panose="020B0604020202020204" pitchFamily="34" charset="0"/>
              </a:rPr>
              <a:t>Token</a:t>
            </a:r>
            <a:r>
              <a:rPr lang="zh-CN" altLang="en-US" dirty="0">
                <a:latin typeface="黑体" panose="02010609060101010101" pitchFamily="49" charset="-122"/>
                <a:ea typeface="黑体" panose="02010609060101010101" pitchFamily="49" charset="-122"/>
              </a:rPr>
              <a:t>：</a:t>
            </a:r>
            <a:r>
              <a:rPr lang="zh-CN" altLang="en-US" b="0" dirty="0">
                <a:latin typeface="黑体" panose="02010609060101010101" pitchFamily="49" charset="-122"/>
                <a:ea typeface="黑体" panose="02010609060101010101" pitchFamily="49" charset="-122"/>
              </a:rPr>
              <a:t>预训练语言模型词表中的</a:t>
            </a:r>
            <a:r>
              <a:rPr lang="en-US" altLang="zh-CN" b="0" dirty="0">
                <a:latin typeface="Arial" panose="020B0604020202020204" pitchFamily="34" charset="0"/>
                <a:ea typeface="黑体" panose="02010609060101010101" pitchFamily="49" charset="-122"/>
                <a:cs typeface="Arial" panose="020B0604020202020204" pitchFamily="34" charset="0"/>
              </a:rPr>
              <a:t>token</a:t>
            </a:r>
          </a:p>
          <a:p>
            <a:pPr>
              <a:lnSpc>
                <a:spcPct val="130000"/>
              </a:lnSpc>
            </a:pPr>
            <a:r>
              <a:rPr lang="en-US" altLang="zh-CN" dirty="0">
                <a:latin typeface="Arial" panose="020B0604020202020204" pitchFamily="34" charset="0"/>
                <a:ea typeface="黑体" panose="02010609060101010101" pitchFamily="49" charset="-122"/>
                <a:cs typeface="Arial" panose="020B0604020202020204" pitchFamily="34" charset="0"/>
              </a:rPr>
              <a:t>Span</a:t>
            </a:r>
            <a:r>
              <a:rPr lang="zh-CN" altLang="en-US" dirty="0">
                <a:latin typeface="黑体" panose="02010609060101010101" pitchFamily="49" charset="-122"/>
                <a:ea typeface="黑体" panose="02010609060101010101" pitchFamily="49" charset="-122"/>
              </a:rPr>
              <a:t>：</a:t>
            </a:r>
            <a:r>
              <a:rPr lang="en-US" altLang="zh-CN" dirty="0">
                <a:latin typeface="黑体" panose="02010609060101010101" pitchFamily="49" charset="-122"/>
                <a:ea typeface="黑体" panose="02010609060101010101" pitchFamily="49" charset="-122"/>
              </a:rPr>
              <a:t>	</a:t>
            </a:r>
            <a:r>
              <a:rPr lang="zh-CN" altLang="en-US" b="0" dirty="0">
                <a:latin typeface="黑体" panose="02010609060101010101" pitchFamily="49" charset="-122"/>
                <a:ea typeface="黑体" panose="02010609060101010101" pitchFamily="49" charset="-122"/>
              </a:rPr>
              <a:t>多个</a:t>
            </a:r>
            <a:r>
              <a:rPr lang="en-US" altLang="zh-CN" b="0" dirty="0">
                <a:latin typeface="黑体" panose="02010609060101010101" pitchFamily="49" charset="-122"/>
                <a:ea typeface="黑体" panose="02010609060101010101" pitchFamily="49" charset="-122"/>
              </a:rPr>
              <a:t>token</a:t>
            </a:r>
            <a:r>
              <a:rPr lang="zh-CN" altLang="en-US" b="0" dirty="0">
                <a:latin typeface="黑体" panose="02010609060101010101" pitchFamily="49" charset="-122"/>
                <a:ea typeface="黑体" panose="02010609060101010101" pitchFamily="49" charset="-122"/>
              </a:rPr>
              <a:t>组成的短语，通常和</a:t>
            </a:r>
            <a:r>
              <a:rPr lang="en-US" altLang="zh-CN" b="0" dirty="0">
                <a:latin typeface="Arial" panose="020B0604020202020204" pitchFamily="34" charset="0"/>
                <a:ea typeface="黑体" panose="02010609060101010101" pitchFamily="49" charset="-122"/>
                <a:cs typeface="Arial" panose="020B0604020202020204" pitchFamily="34" charset="0"/>
              </a:rPr>
              <a:t>cloze prompts</a:t>
            </a:r>
            <a:r>
              <a:rPr lang="zh-CN" altLang="en-US" b="0" dirty="0">
                <a:latin typeface="黑体" panose="02010609060101010101" pitchFamily="49" charset="-122"/>
                <a:ea typeface="黑体" panose="02010609060101010101" pitchFamily="49" charset="-122"/>
              </a:rPr>
              <a:t>一起用</a:t>
            </a:r>
            <a:endParaRPr lang="en-US" altLang="zh-CN" b="0" dirty="0">
              <a:latin typeface="黑体" panose="02010609060101010101" pitchFamily="49" charset="-122"/>
              <a:ea typeface="黑体" panose="02010609060101010101" pitchFamily="49" charset="-122"/>
            </a:endParaRPr>
          </a:p>
          <a:p>
            <a:pPr>
              <a:lnSpc>
                <a:spcPct val="130000"/>
              </a:lnSpc>
            </a:pPr>
            <a:r>
              <a:rPr lang="en-US" altLang="zh-CN" dirty="0">
                <a:latin typeface="Arial" panose="020B0604020202020204" pitchFamily="34" charset="0"/>
                <a:ea typeface="黑体" panose="02010609060101010101" pitchFamily="49" charset="-122"/>
                <a:cs typeface="Arial" panose="020B0604020202020204" pitchFamily="34" charset="0"/>
              </a:rPr>
              <a:t>Sentence</a:t>
            </a:r>
            <a:r>
              <a:rPr lang="zh-CN" altLang="en-US" dirty="0">
                <a:latin typeface="黑体" panose="02010609060101010101" pitchFamily="49" charset="-122"/>
                <a:ea typeface="黑体" panose="02010609060101010101" pitchFamily="49" charset="-122"/>
              </a:rPr>
              <a:t>：</a:t>
            </a:r>
            <a:r>
              <a:rPr lang="zh-CN" altLang="en-US" b="0" dirty="0">
                <a:latin typeface="黑体" panose="02010609060101010101" pitchFamily="49" charset="-122"/>
                <a:ea typeface="黑体" panose="02010609060101010101" pitchFamily="49" charset="-122"/>
              </a:rPr>
              <a:t>一个句子或文档，通常与</a:t>
            </a:r>
            <a:r>
              <a:rPr lang="en-US" altLang="zh-CN" b="0" dirty="0">
                <a:latin typeface="Arial" panose="020B0604020202020204" pitchFamily="34" charset="0"/>
                <a:ea typeface="黑体" panose="02010609060101010101" pitchFamily="49" charset="-122"/>
                <a:cs typeface="Arial" panose="020B0604020202020204" pitchFamily="34" charset="0"/>
              </a:rPr>
              <a:t>prefix prompts</a:t>
            </a:r>
            <a:r>
              <a:rPr lang="zh-CN" altLang="en-US" b="0" dirty="0">
                <a:latin typeface="黑体" panose="02010609060101010101" pitchFamily="49" charset="-122"/>
                <a:ea typeface="黑体" panose="02010609060101010101" pitchFamily="49" charset="-122"/>
              </a:rPr>
              <a:t>一起用</a:t>
            </a:r>
            <a:endParaRPr lang="en-US" altLang="zh-CN" b="0" dirty="0">
              <a:latin typeface="黑体" panose="02010609060101010101" pitchFamily="49" charset="-122"/>
              <a:ea typeface="黑体" panose="02010609060101010101" pitchFamily="49" charset="-122"/>
            </a:endParaRPr>
          </a:p>
        </p:txBody>
      </p:sp>
      <p:sp>
        <p:nvSpPr>
          <p:cNvPr id="4" name="灯片编号占位符 3">
            <a:extLst>
              <a:ext uri="{FF2B5EF4-FFF2-40B4-BE49-F238E27FC236}">
                <a16:creationId xmlns:a16="http://schemas.microsoft.com/office/drawing/2014/main" id="{BC0EF3DE-4030-8BE3-C353-DDEAA2AB2090}"/>
              </a:ext>
            </a:extLst>
          </p:cNvPr>
          <p:cNvSpPr>
            <a:spLocks noGrp="1"/>
          </p:cNvSpPr>
          <p:nvPr>
            <p:ph type="sldNum" sz="quarter" idx="4"/>
          </p:nvPr>
        </p:nvSpPr>
        <p:spPr/>
        <p:txBody>
          <a:bodyPr/>
          <a:lstStyle/>
          <a:p>
            <a:fld id="{CB97EF2D-26AB-4B8E-994F-76E2F1993B11}" type="slidenum">
              <a:rPr lang="zh-CN" altLang="en-US" smtClean="0"/>
              <a:pPr/>
              <a:t>23</a:t>
            </a:fld>
            <a:endParaRPr lang="zh-CN" altLang="en-US" dirty="0"/>
          </a:p>
        </p:txBody>
      </p:sp>
      <p:grpSp>
        <p:nvGrpSpPr>
          <p:cNvPr id="11" name="组合 10">
            <a:extLst>
              <a:ext uri="{FF2B5EF4-FFF2-40B4-BE49-F238E27FC236}">
                <a16:creationId xmlns:a16="http://schemas.microsoft.com/office/drawing/2014/main" id="{97105A1D-4CEC-C1D5-FBBB-B9D5C7CC10B1}"/>
              </a:ext>
            </a:extLst>
          </p:cNvPr>
          <p:cNvGrpSpPr/>
          <p:nvPr/>
        </p:nvGrpSpPr>
        <p:grpSpPr>
          <a:xfrm>
            <a:off x="823494" y="4019415"/>
            <a:ext cx="9703763" cy="1701789"/>
            <a:chOff x="1361907" y="4461533"/>
            <a:chExt cx="9703763" cy="1701789"/>
          </a:xfrm>
        </p:grpSpPr>
        <p:pic>
          <p:nvPicPr>
            <p:cNvPr id="9" name="图片 8">
              <a:extLst>
                <a:ext uri="{FF2B5EF4-FFF2-40B4-BE49-F238E27FC236}">
                  <a16:creationId xmlns:a16="http://schemas.microsoft.com/office/drawing/2014/main" id="{E343F5AD-9E89-1B63-F959-39C2E0117683}"/>
                </a:ext>
              </a:extLst>
            </p:cNvPr>
            <p:cNvPicPr>
              <a:picLocks noChangeAspect="1"/>
            </p:cNvPicPr>
            <p:nvPr/>
          </p:nvPicPr>
          <p:blipFill rotWithShape="1">
            <a:blip r:embed="rId3">
              <a:extLst>
                <a:ext uri="{28A0092B-C50C-407E-A947-70E740481C1C}">
                  <a14:useLocalDpi xmlns:a14="http://schemas.microsoft.com/office/drawing/2010/main" val="0"/>
                </a:ext>
              </a:extLst>
            </a:blip>
            <a:srcRect b="49513"/>
            <a:stretch/>
          </p:blipFill>
          <p:spPr>
            <a:xfrm>
              <a:off x="1361907" y="4461533"/>
              <a:ext cx="9703763" cy="1416753"/>
            </a:xfrm>
            <a:prstGeom prst="rect">
              <a:avLst/>
            </a:prstGeom>
          </p:spPr>
        </p:pic>
        <p:sp>
          <p:nvSpPr>
            <p:cNvPr id="10" name="矩形 9">
              <a:extLst>
                <a:ext uri="{FF2B5EF4-FFF2-40B4-BE49-F238E27FC236}">
                  <a16:creationId xmlns:a16="http://schemas.microsoft.com/office/drawing/2014/main" id="{9E4D1765-3617-0A3A-9333-C2C394A15075}"/>
                </a:ext>
              </a:extLst>
            </p:cNvPr>
            <p:cNvSpPr/>
            <p:nvPr/>
          </p:nvSpPr>
          <p:spPr>
            <a:xfrm>
              <a:off x="2830840" y="5189546"/>
              <a:ext cx="71252" cy="97377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1496821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905D6F-2915-EF88-DA4B-7EE7DFAF5328}"/>
              </a:ext>
            </a:extLst>
          </p:cNvPr>
          <p:cNvSpPr>
            <a:spLocks noGrp="1"/>
          </p:cNvSpPr>
          <p:nvPr>
            <p:ph type="title"/>
          </p:nvPr>
        </p:nvSpPr>
        <p:spPr/>
        <p:txBody>
          <a:bodyPr/>
          <a:lstStyle/>
          <a:p>
            <a:pPr lvl="1"/>
            <a:r>
              <a:rPr lang="zh-CN" altLang="en-US" sz="3600" b="1" kern="1200" dirty="0">
                <a:latin typeface="DengXian" charset="-122"/>
                <a:ea typeface="DengXian" charset="-122"/>
                <a:cs typeface="Times New Roman" panose="02020603050405020304" pitchFamily="18" charset="0"/>
              </a:rPr>
              <a:t>答案工程 </a:t>
            </a:r>
            <a:r>
              <a:rPr lang="en-US" altLang="zh-CN" sz="3600" b="1" kern="1200" dirty="0">
                <a:latin typeface="DengXian" charset="-122"/>
                <a:ea typeface="DengXian" charset="-122"/>
                <a:cs typeface="Times New Roman" panose="02020603050405020304" pitchFamily="18" charset="0"/>
              </a:rPr>
              <a:t>–</a:t>
            </a:r>
            <a:r>
              <a:rPr lang="zh-CN" altLang="en-US" sz="3600" b="1" kern="1200" dirty="0">
                <a:latin typeface="DengXian" charset="-122"/>
                <a:ea typeface="DengXian" charset="-122"/>
                <a:cs typeface="Times New Roman" panose="02020603050405020304" pitchFamily="18" charset="0"/>
              </a:rPr>
              <a:t> 离散词语空间</a:t>
            </a:r>
          </a:p>
        </p:txBody>
      </p:sp>
      <p:sp>
        <p:nvSpPr>
          <p:cNvPr id="3" name="内容占位符 2">
            <a:extLst>
              <a:ext uri="{FF2B5EF4-FFF2-40B4-BE49-F238E27FC236}">
                <a16:creationId xmlns:a16="http://schemas.microsoft.com/office/drawing/2014/main" id="{82EAB629-9889-9CB4-00F1-758DA7259E19}"/>
              </a:ext>
            </a:extLst>
          </p:cNvPr>
          <p:cNvSpPr>
            <a:spLocks noGrp="1"/>
          </p:cNvSpPr>
          <p:nvPr>
            <p:ph sz="quarter" idx="10"/>
          </p:nvPr>
        </p:nvSpPr>
        <p:spPr/>
        <p:txBody>
          <a:bodyPr/>
          <a:lstStyle/>
          <a:p>
            <a:pPr>
              <a:lnSpc>
                <a:spcPct val="130000"/>
              </a:lnSpc>
            </a:pPr>
            <a:r>
              <a:rPr lang="zh-CN" altLang="en-US" sz="3000" dirty="0">
                <a:latin typeface="黑体" panose="02010609060101010101" pitchFamily="49" charset="-122"/>
                <a:ea typeface="黑体" panose="02010609060101010101" pitchFamily="49" charset="-122"/>
              </a:rPr>
              <a:t>有约束空间</a:t>
            </a:r>
            <a:endParaRPr lang="en-US" altLang="zh-CN" sz="3000" dirty="0">
              <a:latin typeface="黑体" panose="02010609060101010101" pitchFamily="49" charset="-122"/>
              <a:ea typeface="黑体" panose="02010609060101010101" pitchFamily="49" charset="-122"/>
            </a:endParaRPr>
          </a:p>
          <a:p>
            <a:pPr lvl="1">
              <a:lnSpc>
                <a:spcPct val="130000"/>
              </a:lnSpc>
            </a:pPr>
            <a:r>
              <a:rPr lang="zh-CN" altLang="en-US" sz="2400" dirty="0">
                <a:latin typeface="黑体" panose="02010609060101010101" pitchFamily="49" charset="-122"/>
                <a:ea typeface="黑体" panose="02010609060101010101" pitchFamily="49" charset="-122"/>
              </a:rPr>
              <a:t>答案词设定在特定词语集合中</a:t>
            </a:r>
            <a:endParaRPr lang="en-US" altLang="zh-CN" sz="2400" dirty="0">
              <a:latin typeface="黑体" panose="02010609060101010101" pitchFamily="49" charset="-122"/>
              <a:ea typeface="黑体" panose="02010609060101010101" pitchFamily="49" charset="-122"/>
            </a:endParaRPr>
          </a:p>
          <a:p>
            <a:pPr lvl="1">
              <a:lnSpc>
                <a:spcPct val="130000"/>
              </a:lnSpc>
            </a:pPr>
            <a:r>
              <a:rPr lang="zh-CN" altLang="en-US" sz="2400" dirty="0">
                <a:latin typeface="黑体" panose="02010609060101010101" pitchFamily="49" charset="-122"/>
                <a:ea typeface="黑体" panose="02010609060101010101" pitchFamily="49" charset="-122"/>
              </a:rPr>
              <a:t>比如：主题词、情感词语，一般用在文本分类任务</a:t>
            </a:r>
            <a:endParaRPr lang="en-US" altLang="zh-CN" sz="2400" dirty="0">
              <a:latin typeface="黑体" panose="02010609060101010101" pitchFamily="49" charset="-122"/>
              <a:ea typeface="黑体" panose="02010609060101010101" pitchFamily="49" charset="-122"/>
            </a:endParaRPr>
          </a:p>
          <a:p>
            <a:pPr>
              <a:lnSpc>
                <a:spcPct val="130000"/>
              </a:lnSpc>
            </a:pPr>
            <a:r>
              <a:rPr lang="zh-CN" altLang="en-US" sz="3200" dirty="0">
                <a:latin typeface="黑体" panose="02010609060101010101" pitchFamily="49" charset="-122"/>
                <a:ea typeface="黑体" panose="02010609060101010101" pitchFamily="49" charset="-122"/>
              </a:rPr>
              <a:t>无约束空间</a:t>
            </a:r>
            <a:endParaRPr lang="en-US" altLang="zh-CN" sz="3200" dirty="0">
              <a:latin typeface="黑体" panose="02010609060101010101" pitchFamily="49" charset="-122"/>
              <a:ea typeface="黑体" panose="02010609060101010101" pitchFamily="49" charset="-122"/>
            </a:endParaRPr>
          </a:p>
          <a:p>
            <a:pPr lvl="1">
              <a:lnSpc>
                <a:spcPct val="130000"/>
              </a:lnSpc>
            </a:pPr>
            <a:r>
              <a:rPr lang="zh-CN" altLang="en-US" sz="2400" dirty="0">
                <a:latin typeface="黑体" panose="02010609060101010101" pitchFamily="49" charset="-122"/>
                <a:ea typeface="黑体" panose="02010609060101010101" pitchFamily="49" charset="-122"/>
              </a:rPr>
              <a:t>答案词设定在所有可以能的文字序列</a:t>
            </a:r>
            <a:endParaRPr lang="en-US" altLang="zh-CN" sz="2400" dirty="0">
              <a:latin typeface="黑体" panose="02010609060101010101" pitchFamily="49" charset="-122"/>
              <a:ea typeface="黑体" panose="02010609060101010101" pitchFamily="49" charset="-122"/>
            </a:endParaRPr>
          </a:p>
          <a:p>
            <a:pPr lvl="1">
              <a:lnSpc>
                <a:spcPct val="130000"/>
              </a:lnSpc>
            </a:pPr>
            <a:r>
              <a:rPr lang="zh-CN" altLang="en-US" sz="2400" dirty="0">
                <a:latin typeface="黑体" panose="02010609060101010101" pitchFamily="49" charset="-122"/>
                <a:ea typeface="黑体" panose="02010609060101010101" pitchFamily="49" charset="-122"/>
              </a:rPr>
              <a:t>比如：文本摘要，一半用在文本生成任务</a:t>
            </a:r>
            <a:endParaRPr lang="en-US" altLang="zh-CN" sz="2400" dirty="0">
              <a:latin typeface="黑体" panose="02010609060101010101" pitchFamily="49" charset="-122"/>
              <a:ea typeface="黑体" panose="02010609060101010101" pitchFamily="49" charset="-122"/>
            </a:endParaRPr>
          </a:p>
        </p:txBody>
      </p:sp>
      <p:sp>
        <p:nvSpPr>
          <p:cNvPr id="4" name="灯片编号占位符 3">
            <a:extLst>
              <a:ext uri="{FF2B5EF4-FFF2-40B4-BE49-F238E27FC236}">
                <a16:creationId xmlns:a16="http://schemas.microsoft.com/office/drawing/2014/main" id="{BC0EF3DE-4030-8BE3-C353-DDEAA2AB2090}"/>
              </a:ext>
            </a:extLst>
          </p:cNvPr>
          <p:cNvSpPr>
            <a:spLocks noGrp="1"/>
          </p:cNvSpPr>
          <p:nvPr>
            <p:ph type="sldNum" sz="quarter" idx="4"/>
          </p:nvPr>
        </p:nvSpPr>
        <p:spPr/>
        <p:txBody>
          <a:bodyPr/>
          <a:lstStyle/>
          <a:p>
            <a:fld id="{CB97EF2D-26AB-4B8E-994F-76E2F1993B11}" type="slidenum">
              <a:rPr lang="zh-CN" altLang="en-US" smtClean="0"/>
              <a:pPr/>
              <a:t>24</a:t>
            </a:fld>
            <a:endParaRPr lang="zh-CN" altLang="en-US" dirty="0"/>
          </a:p>
        </p:txBody>
      </p:sp>
    </p:spTree>
    <p:extLst>
      <p:ext uri="{BB962C8B-B14F-4D97-AF65-F5344CB8AC3E}">
        <p14:creationId xmlns:p14="http://schemas.microsoft.com/office/powerpoint/2010/main" val="26855511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905D6F-2915-EF88-DA4B-7EE7DFAF5328}"/>
              </a:ext>
            </a:extLst>
          </p:cNvPr>
          <p:cNvSpPr>
            <a:spLocks noGrp="1"/>
          </p:cNvSpPr>
          <p:nvPr>
            <p:ph type="title"/>
          </p:nvPr>
        </p:nvSpPr>
        <p:spPr/>
        <p:txBody>
          <a:bodyPr/>
          <a:lstStyle/>
          <a:p>
            <a:pPr lvl="1"/>
            <a:r>
              <a:rPr lang="zh-CN" altLang="en-US" sz="3600" b="1" kern="1200" dirty="0">
                <a:latin typeface="DengXian" charset="-122"/>
                <a:ea typeface="DengXian" charset="-122"/>
                <a:cs typeface="Times New Roman" panose="02020603050405020304" pitchFamily="18" charset="0"/>
              </a:rPr>
              <a:t>离散的答案工程 </a:t>
            </a:r>
            <a:r>
              <a:rPr lang="en-US" altLang="zh-CN" sz="3600" b="1" kern="1200" dirty="0">
                <a:latin typeface="DengXian" charset="-122"/>
                <a:ea typeface="DengXian" charset="-122"/>
                <a:cs typeface="Times New Roman" panose="02020603050405020304" pitchFamily="18" charset="0"/>
              </a:rPr>
              <a:t>–</a:t>
            </a:r>
            <a:r>
              <a:rPr lang="zh-CN" altLang="en-US" sz="3600" b="1" kern="1200" dirty="0">
                <a:latin typeface="DengXian" charset="-122"/>
                <a:ea typeface="DengXian" charset="-122"/>
                <a:cs typeface="Times New Roman" panose="02020603050405020304" pitchFamily="18" charset="0"/>
              </a:rPr>
              <a:t> 扩充答案空间</a:t>
            </a:r>
          </a:p>
        </p:txBody>
      </p:sp>
      <p:sp>
        <p:nvSpPr>
          <p:cNvPr id="3" name="内容占位符 2">
            <a:extLst>
              <a:ext uri="{FF2B5EF4-FFF2-40B4-BE49-F238E27FC236}">
                <a16:creationId xmlns:a16="http://schemas.microsoft.com/office/drawing/2014/main" id="{82EAB629-9889-9CB4-00F1-758DA7259E19}"/>
              </a:ext>
            </a:extLst>
          </p:cNvPr>
          <p:cNvSpPr>
            <a:spLocks noGrp="1"/>
          </p:cNvSpPr>
          <p:nvPr>
            <p:ph sz="quarter" idx="10"/>
          </p:nvPr>
        </p:nvSpPr>
        <p:spPr/>
        <p:txBody>
          <a:bodyPr/>
          <a:lstStyle/>
          <a:p>
            <a:pPr>
              <a:lnSpc>
                <a:spcPct val="130000"/>
              </a:lnSpc>
            </a:pPr>
            <a:r>
              <a:rPr lang="zh-CN" altLang="en-US" sz="2800" dirty="0">
                <a:latin typeface="黑体" panose="02010609060101010101" pitchFamily="49" charset="-122"/>
                <a:ea typeface="黑体" panose="02010609060101010101" pitchFamily="49" charset="-122"/>
              </a:rPr>
              <a:t>从一个初始化的答案空间开始，使用重写的方法扩充词元</a:t>
            </a:r>
            <a:endParaRPr lang="en-US" altLang="zh-CN" sz="2800" dirty="0">
              <a:latin typeface="黑体" panose="02010609060101010101" pitchFamily="49" charset="-122"/>
              <a:ea typeface="黑体" panose="02010609060101010101" pitchFamily="49" charset="-122"/>
            </a:endParaRPr>
          </a:p>
          <a:p>
            <a:pPr lvl="1">
              <a:lnSpc>
                <a:spcPct val="130000"/>
              </a:lnSpc>
            </a:pPr>
            <a:r>
              <a:rPr lang="zh-CN" altLang="en-US" sz="2400" dirty="0">
                <a:latin typeface="黑体" panose="02010609060101010101" pitchFamily="49" charset="-122"/>
                <a:ea typeface="黑体" panose="02010609060101010101" pitchFamily="49" charset="-122"/>
              </a:rPr>
              <a:t>基于背景知识库，进行目标答案的候选扩充</a:t>
            </a:r>
            <a:endParaRPr lang="en-US" altLang="zh-CN" sz="2400" dirty="0">
              <a:latin typeface="黑体" panose="02010609060101010101" pitchFamily="49" charset="-122"/>
              <a:ea typeface="黑体" panose="02010609060101010101" pitchFamily="49" charset="-122"/>
            </a:endParaRPr>
          </a:p>
          <a:p>
            <a:pPr lvl="1">
              <a:lnSpc>
                <a:spcPct val="130000"/>
              </a:lnSpc>
            </a:pPr>
            <a:r>
              <a:rPr lang="zh-CN" altLang="en-US" sz="2400" dirty="0">
                <a:latin typeface="黑体" panose="02010609060101010101" pitchFamily="49" charset="-122"/>
                <a:ea typeface="黑体" panose="02010609060101010101" pitchFamily="49" charset="-122"/>
              </a:rPr>
              <a:t>通过生成的方法，在答案的位置进行词语的生成，产生候选集合</a:t>
            </a:r>
            <a:endParaRPr lang="en-US" altLang="zh-CN" sz="2400" dirty="0">
              <a:latin typeface="黑体" panose="02010609060101010101" pitchFamily="49" charset="-122"/>
              <a:ea typeface="黑体" panose="02010609060101010101" pitchFamily="49" charset="-122"/>
            </a:endParaRPr>
          </a:p>
          <a:p>
            <a:pPr>
              <a:lnSpc>
                <a:spcPct val="130000"/>
              </a:lnSpc>
            </a:pPr>
            <a:endParaRPr lang="en-US" altLang="zh-CN" sz="2800" dirty="0">
              <a:latin typeface="黑体" panose="02010609060101010101" pitchFamily="49" charset="-122"/>
              <a:ea typeface="黑体" panose="02010609060101010101" pitchFamily="49" charset="-122"/>
            </a:endParaRPr>
          </a:p>
        </p:txBody>
      </p:sp>
      <p:sp>
        <p:nvSpPr>
          <p:cNvPr id="4" name="灯片编号占位符 3">
            <a:extLst>
              <a:ext uri="{FF2B5EF4-FFF2-40B4-BE49-F238E27FC236}">
                <a16:creationId xmlns:a16="http://schemas.microsoft.com/office/drawing/2014/main" id="{BC0EF3DE-4030-8BE3-C353-DDEAA2AB2090}"/>
              </a:ext>
            </a:extLst>
          </p:cNvPr>
          <p:cNvSpPr>
            <a:spLocks noGrp="1"/>
          </p:cNvSpPr>
          <p:nvPr>
            <p:ph type="sldNum" sz="quarter" idx="4"/>
          </p:nvPr>
        </p:nvSpPr>
        <p:spPr/>
        <p:txBody>
          <a:bodyPr/>
          <a:lstStyle/>
          <a:p>
            <a:fld id="{CB97EF2D-26AB-4B8E-994F-76E2F1993B11}" type="slidenum">
              <a:rPr lang="zh-CN" altLang="en-US" smtClean="0"/>
              <a:pPr/>
              <a:t>25</a:t>
            </a:fld>
            <a:endParaRPr lang="zh-CN" altLang="en-US" dirty="0"/>
          </a:p>
        </p:txBody>
      </p:sp>
    </p:spTree>
    <p:extLst>
      <p:ext uri="{BB962C8B-B14F-4D97-AF65-F5344CB8AC3E}">
        <p14:creationId xmlns:p14="http://schemas.microsoft.com/office/powerpoint/2010/main" val="13532031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905D6F-2915-EF88-DA4B-7EE7DFAF5328}"/>
              </a:ext>
            </a:extLst>
          </p:cNvPr>
          <p:cNvSpPr>
            <a:spLocks noGrp="1"/>
          </p:cNvSpPr>
          <p:nvPr>
            <p:ph type="title"/>
          </p:nvPr>
        </p:nvSpPr>
        <p:spPr/>
        <p:txBody>
          <a:bodyPr/>
          <a:lstStyle/>
          <a:p>
            <a:pPr lvl="1"/>
            <a:r>
              <a:rPr lang="zh-CN" altLang="en-US" sz="3600" b="1" kern="1200" dirty="0">
                <a:latin typeface="DengXian" charset="-122"/>
                <a:ea typeface="DengXian" charset="-122"/>
                <a:cs typeface="Times New Roman" panose="02020603050405020304" pitchFamily="18" charset="0"/>
              </a:rPr>
              <a:t>离散的答案工程 </a:t>
            </a:r>
            <a:r>
              <a:rPr lang="en-US" altLang="zh-CN" sz="3600" b="1" kern="1200" dirty="0">
                <a:latin typeface="DengXian" charset="-122"/>
                <a:ea typeface="DengXian" charset="-122"/>
                <a:cs typeface="Times New Roman" panose="02020603050405020304" pitchFamily="18" charset="0"/>
              </a:rPr>
              <a:t>–</a:t>
            </a:r>
            <a:r>
              <a:rPr lang="zh-CN" altLang="en-US" sz="3600" b="1" kern="1200" dirty="0">
                <a:latin typeface="DengXian" charset="-122"/>
                <a:ea typeface="DengXian" charset="-122"/>
                <a:cs typeface="Times New Roman" panose="02020603050405020304" pitchFamily="18" charset="0"/>
              </a:rPr>
              <a:t> 扩充答案空间</a:t>
            </a:r>
          </a:p>
        </p:txBody>
      </p:sp>
      <p:sp>
        <p:nvSpPr>
          <p:cNvPr id="3" name="内容占位符 2">
            <a:extLst>
              <a:ext uri="{FF2B5EF4-FFF2-40B4-BE49-F238E27FC236}">
                <a16:creationId xmlns:a16="http://schemas.microsoft.com/office/drawing/2014/main" id="{82EAB629-9889-9CB4-00F1-758DA7259E19}"/>
              </a:ext>
            </a:extLst>
          </p:cNvPr>
          <p:cNvSpPr>
            <a:spLocks noGrp="1"/>
          </p:cNvSpPr>
          <p:nvPr>
            <p:ph sz="quarter" idx="10"/>
          </p:nvPr>
        </p:nvSpPr>
        <p:spPr/>
        <p:txBody>
          <a:bodyPr/>
          <a:lstStyle/>
          <a:p>
            <a:pPr>
              <a:lnSpc>
                <a:spcPct val="130000"/>
              </a:lnSpc>
            </a:pPr>
            <a:r>
              <a:rPr lang="zh-CN" altLang="en-US" sz="2800" dirty="0">
                <a:latin typeface="黑体" panose="02010609060101010101" pitchFamily="49" charset="-122"/>
                <a:ea typeface="黑体" panose="02010609060101010101" pitchFamily="49" charset="-122"/>
              </a:rPr>
              <a:t>从一个初始化的答案空间开始，使用重写的方法扩充词元</a:t>
            </a:r>
            <a:endParaRPr lang="en-US" altLang="zh-CN" sz="2800" dirty="0">
              <a:latin typeface="黑体" panose="02010609060101010101" pitchFamily="49" charset="-122"/>
              <a:ea typeface="黑体" panose="02010609060101010101" pitchFamily="49" charset="-122"/>
            </a:endParaRPr>
          </a:p>
          <a:p>
            <a:pPr lvl="1">
              <a:lnSpc>
                <a:spcPct val="130000"/>
              </a:lnSpc>
            </a:pPr>
            <a:r>
              <a:rPr lang="zh-CN" altLang="en-US" sz="2400" dirty="0">
                <a:latin typeface="黑体" panose="02010609060101010101" pitchFamily="49" charset="-122"/>
                <a:ea typeface="黑体" panose="02010609060101010101" pitchFamily="49" charset="-122"/>
              </a:rPr>
              <a:t>基于背景知识库，进行目标答案的候选扩充</a:t>
            </a:r>
            <a:endParaRPr lang="en-US" altLang="zh-CN" sz="2400" dirty="0">
              <a:latin typeface="黑体" panose="02010609060101010101" pitchFamily="49" charset="-122"/>
              <a:ea typeface="黑体" panose="02010609060101010101" pitchFamily="49" charset="-122"/>
            </a:endParaRPr>
          </a:p>
          <a:p>
            <a:pPr lvl="1">
              <a:lnSpc>
                <a:spcPct val="130000"/>
              </a:lnSpc>
            </a:pPr>
            <a:r>
              <a:rPr lang="zh-CN" altLang="en-US" sz="2400" dirty="0">
                <a:latin typeface="黑体" panose="02010609060101010101" pitchFamily="49" charset="-122"/>
                <a:ea typeface="黑体" panose="02010609060101010101" pitchFamily="49" charset="-122"/>
              </a:rPr>
              <a:t>通过生成的方法，在答案的位置进行词语的生成，产生候选集合</a:t>
            </a:r>
            <a:endParaRPr lang="en-US" altLang="zh-CN" sz="2400" dirty="0">
              <a:latin typeface="黑体" panose="02010609060101010101" pitchFamily="49" charset="-122"/>
              <a:ea typeface="黑体" panose="02010609060101010101" pitchFamily="49" charset="-122"/>
            </a:endParaRPr>
          </a:p>
          <a:p>
            <a:pPr>
              <a:lnSpc>
                <a:spcPct val="130000"/>
              </a:lnSpc>
            </a:pPr>
            <a:r>
              <a:rPr lang="zh-CN" altLang="en-US" sz="2800" dirty="0">
                <a:latin typeface="黑体" panose="02010609060101010101" pitchFamily="49" charset="-122"/>
                <a:ea typeface="黑体" panose="02010609060101010101" pitchFamily="49" charset="-122"/>
              </a:rPr>
              <a:t>对于复杂标签，采用标签拆解的方法</a:t>
            </a:r>
            <a:endParaRPr lang="en-US" altLang="zh-CN" sz="2800" dirty="0">
              <a:latin typeface="黑体" panose="02010609060101010101" pitchFamily="49" charset="-122"/>
              <a:ea typeface="黑体" panose="02010609060101010101" pitchFamily="49" charset="-122"/>
            </a:endParaRPr>
          </a:p>
          <a:p>
            <a:pPr>
              <a:lnSpc>
                <a:spcPct val="130000"/>
              </a:lnSpc>
            </a:pPr>
            <a:endParaRPr lang="en-US" altLang="zh-CN" sz="2800" dirty="0">
              <a:latin typeface="黑体" panose="02010609060101010101" pitchFamily="49" charset="-122"/>
              <a:ea typeface="黑体" panose="02010609060101010101" pitchFamily="49" charset="-122"/>
            </a:endParaRPr>
          </a:p>
        </p:txBody>
      </p:sp>
      <p:sp>
        <p:nvSpPr>
          <p:cNvPr id="4" name="灯片编号占位符 3">
            <a:extLst>
              <a:ext uri="{FF2B5EF4-FFF2-40B4-BE49-F238E27FC236}">
                <a16:creationId xmlns:a16="http://schemas.microsoft.com/office/drawing/2014/main" id="{BC0EF3DE-4030-8BE3-C353-DDEAA2AB2090}"/>
              </a:ext>
            </a:extLst>
          </p:cNvPr>
          <p:cNvSpPr>
            <a:spLocks noGrp="1"/>
          </p:cNvSpPr>
          <p:nvPr>
            <p:ph type="sldNum" sz="quarter" idx="4"/>
          </p:nvPr>
        </p:nvSpPr>
        <p:spPr/>
        <p:txBody>
          <a:bodyPr/>
          <a:lstStyle/>
          <a:p>
            <a:fld id="{CB97EF2D-26AB-4B8E-994F-76E2F1993B11}" type="slidenum">
              <a:rPr lang="zh-CN" altLang="en-US" smtClean="0"/>
              <a:pPr/>
              <a:t>26</a:t>
            </a:fld>
            <a:endParaRPr lang="zh-CN" altLang="en-US" dirty="0"/>
          </a:p>
        </p:txBody>
      </p:sp>
      <p:pic>
        <p:nvPicPr>
          <p:cNvPr id="7170" name="Picture 2" descr="page84image125688528">
            <a:extLst>
              <a:ext uri="{FF2B5EF4-FFF2-40B4-BE49-F238E27FC236}">
                <a16:creationId xmlns:a16="http://schemas.microsoft.com/office/drawing/2014/main" id="{5DE0AC58-EF6B-3B17-2570-B0D0268D4F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85594" y="5339177"/>
            <a:ext cx="7747000" cy="863600"/>
          </a:xfrm>
          <a:prstGeom prst="rect">
            <a:avLst/>
          </a:prstGeom>
          <a:noFill/>
          <a:extLst>
            <a:ext uri="{909E8E84-426E-40DD-AFC4-6F175D3DCCD1}">
              <a14:hiddenFill xmlns:a14="http://schemas.microsoft.com/office/drawing/2010/main">
                <a:solidFill>
                  <a:srgbClr val="FFFFFF"/>
                </a:solidFill>
              </a14:hiddenFill>
            </a:ext>
          </a:extLst>
        </p:spPr>
      </p:pic>
      <p:pic>
        <p:nvPicPr>
          <p:cNvPr id="7171" name="Picture 3" descr="page84image122522880">
            <a:extLst>
              <a:ext uri="{FF2B5EF4-FFF2-40B4-BE49-F238E27FC236}">
                <a16:creationId xmlns:a16="http://schemas.microsoft.com/office/drawing/2014/main" id="{21A89DA9-8DB3-E2E9-7068-D55F5781FAD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85594" y="3948932"/>
            <a:ext cx="7581900" cy="10414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5B21B407-B34D-077A-3CA2-C5A749DC63B9}"/>
              </a:ext>
            </a:extLst>
          </p:cNvPr>
          <p:cNvSpPr txBox="1"/>
          <p:nvPr/>
        </p:nvSpPr>
        <p:spPr>
          <a:xfrm>
            <a:off x="0" y="6386775"/>
            <a:ext cx="8039584" cy="369332"/>
          </a:xfrm>
          <a:prstGeom prst="rect">
            <a:avLst/>
          </a:prstGeom>
          <a:noFill/>
        </p:spPr>
        <p:txBody>
          <a:bodyPr wrap="square">
            <a:spAutoFit/>
          </a:bodyPr>
          <a:lstStyle/>
          <a:p>
            <a:r>
              <a:rPr lang="zh-CN" altLang="en-US" dirty="0">
                <a:latin typeface="DengXian" panose="02010600030101010101" pitchFamily="2" charset="-122"/>
                <a:ea typeface="DengXian" panose="02010600030101010101" pitchFamily="2" charset="-122"/>
                <a:cs typeface="Times New Roman" panose="02020603050405020304" pitchFamily="18" charset="0"/>
              </a:rPr>
              <a:t>上海交通大学 </a:t>
            </a:r>
            <a:r>
              <a:rPr lang="en" altLang="zh-CN" dirty="0">
                <a:latin typeface="DengXian" panose="02010600030101010101" pitchFamily="2" charset="-122"/>
                <a:ea typeface="DengXian" panose="02010600030101010101" pitchFamily="2" charset="-122"/>
                <a:cs typeface="Times New Roman" panose="02020603050405020304" pitchFamily="18" charset="0"/>
              </a:rPr>
              <a:t>CS2916</a:t>
            </a:r>
            <a:r>
              <a:rPr lang="zh-CN" altLang="en" dirty="0">
                <a:latin typeface="DengXian" panose="02010600030101010101" pitchFamily="2" charset="-122"/>
                <a:ea typeface="DengXian" panose="02010600030101010101" pitchFamily="2" charset="-122"/>
                <a:cs typeface="Times New Roman" panose="02020603050405020304" pitchFamily="18" charset="0"/>
              </a:rPr>
              <a:t>：</a:t>
            </a:r>
            <a:r>
              <a:rPr lang="zh-CN" altLang="en-US" dirty="0">
                <a:latin typeface="DengXian" panose="02010600030101010101" pitchFamily="2" charset="-122"/>
                <a:ea typeface="DengXian" panose="02010600030101010101" pitchFamily="2" charset="-122"/>
                <a:cs typeface="Times New Roman" panose="02020603050405020304" pitchFamily="18" charset="0"/>
              </a:rPr>
              <a:t>大语言模型，</a:t>
            </a:r>
            <a:r>
              <a:rPr lang="en" altLang="zh-CN" dirty="0">
                <a:latin typeface="DengXian" panose="02010600030101010101" pitchFamily="2" charset="-122"/>
                <a:ea typeface="DengXian" panose="02010600030101010101" pitchFamily="2" charset="-122"/>
                <a:cs typeface="Times New Roman" panose="02020603050405020304" pitchFamily="18" charset="0"/>
              </a:rPr>
              <a:t> Prompting Engineering</a:t>
            </a:r>
            <a:endParaRPr lang="en-CN" dirty="0"/>
          </a:p>
        </p:txBody>
      </p:sp>
    </p:spTree>
    <p:extLst>
      <p:ext uri="{BB962C8B-B14F-4D97-AF65-F5344CB8AC3E}">
        <p14:creationId xmlns:p14="http://schemas.microsoft.com/office/powerpoint/2010/main" val="34147580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E81B27-6AF9-A02F-E091-E121770A9F71}"/>
              </a:ext>
            </a:extLst>
          </p:cNvPr>
          <p:cNvSpPr>
            <a:spLocks noGrp="1"/>
          </p:cNvSpPr>
          <p:nvPr>
            <p:ph type="title"/>
          </p:nvPr>
        </p:nvSpPr>
        <p:spPr/>
        <p:txBody>
          <a:bodyPr/>
          <a:lstStyle/>
          <a:p>
            <a:r>
              <a:rPr lang="zh-CN" altLang="en-US" sz="2800" dirty="0">
                <a:latin typeface="+mj-ea"/>
              </a:rPr>
              <a:t>对于 </a:t>
            </a:r>
            <a:r>
              <a:rPr lang="en-US" altLang="zh-CN" sz="2800" dirty="0">
                <a:latin typeface="+mj-ea"/>
              </a:rPr>
              <a:t>GPT-3</a:t>
            </a:r>
            <a:r>
              <a:rPr lang="zh-CN" altLang="en-US" sz="2800" dirty="0">
                <a:latin typeface="+mj-ea"/>
              </a:rPr>
              <a:t> 这样的预训练模型，我们如何使用提示学习呢？</a:t>
            </a:r>
            <a:endParaRPr kumimoji="1" lang="zh-CN" altLang="en-US" sz="2800" dirty="0"/>
          </a:p>
        </p:txBody>
      </p:sp>
      <p:sp>
        <p:nvSpPr>
          <p:cNvPr id="3" name="内容占位符 2">
            <a:extLst>
              <a:ext uri="{FF2B5EF4-FFF2-40B4-BE49-F238E27FC236}">
                <a16:creationId xmlns:a16="http://schemas.microsoft.com/office/drawing/2014/main" id="{738D3058-3B94-9976-B231-34F1AD1026ED}"/>
              </a:ext>
            </a:extLst>
          </p:cNvPr>
          <p:cNvSpPr>
            <a:spLocks noGrp="1"/>
          </p:cNvSpPr>
          <p:nvPr>
            <p:ph sz="quarter" idx="10"/>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3D1EE98F-3514-41B5-74DF-65AEC376C2C9}"/>
              </a:ext>
            </a:extLst>
          </p:cNvPr>
          <p:cNvSpPr>
            <a:spLocks noGrp="1"/>
          </p:cNvSpPr>
          <p:nvPr>
            <p:ph type="sldNum" sz="quarter" idx="4"/>
          </p:nvPr>
        </p:nvSpPr>
        <p:spPr/>
        <p:txBody>
          <a:bodyPr/>
          <a:lstStyle/>
          <a:p>
            <a:fld id="{CB97EF2D-26AB-4B8E-994F-76E2F1993B11}" type="slidenum">
              <a:rPr lang="zh-CN" altLang="en-US" smtClean="0"/>
              <a:pPr/>
              <a:t>27</a:t>
            </a:fld>
            <a:endParaRPr lang="zh-CN" altLang="en-US" dirty="0"/>
          </a:p>
        </p:txBody>
      </p:sp>
      <p:sp>
        <p:nvSpPr>
          <p:cNvPr id="5" name="矩形: 圓角 3">
            <a:extLst>
              <a:ext uri="{FF2B5EF4-FFF2-40B4-BE49-F238E27FC236}">
                <a16:creationId xmlns:a16="http://schemas.microsoft.com/office/drawing/2014/main" id="{7A57BB10-8335-D0DE-A373-11E8D2DBAE85}"/>
              </a:ext>
            </a:extLst>
          </p:cNvPr>
          <p:cNvSpPr/>
          <p:nvPr/>
        </p:nvSpPr>
        <p:spPr>
          <a:xfrm>
            <a:off x="4476105" y="2331316"/>
            <a:ext cx="1693981" cy="1097684"/>
          </a:xfrm>
          <a:prstGeom prst="roundRect">
            <a:avLst/>
          </a:prstGeom>
          <a:solidFill>
            <a:schemeClr val="accent1">
              <a:lumMod val="20000"/>
              <a:lumOff val="8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solidFill>
                <a:latin typeface="SimSun" panose="02010600030101010101" pitchFamily="2" charset="-122"/>
                <a:ea typeface="SimSun" panose="02010600030101010101" pitchFamily="2" charset="-122"/>
              </a:rPr>
              <a:t>GPT</a:t>
            </a:r>
            <a:r>
              <a:rPr lang="en-US" altLang="zh-CN" dirty="0">
                <a:solidFill>
                  <a:schemeClr val="tx1"/>
                </a:solidFill>
                <a:latin typeface="SimSun" panose="02010600030101010101" pitchFamily="2" charset="-122"/>
                <a:ea typeface="SimSun" panose="02010600030101010101" pitchFamily="2" charset="-122"/>
              </a:rPr>
              <a:t>-3</a:t>
            </a:r>
            <a:endParaRPr lang="zh-TW" altLang="en-US" dirty="0">
              <a:solidFill>
                <a:schemeClr val="tx1"/>
              </a:solidFill>
              <a:latin typeface="SimSun" panose="02010600030101010101" pitchFamily="2" charset="-122"/>
              <a:ea typeface="SimSun" panose="02010600030101010101" pitchFamily="2" charset="-122"/>
            </a:endParaRPr>
          </a:p>
        </p:txBody>
      </p:sp>
      <p:sp>
        <p:nvSpPr>
          <p:cNvPr id="6" name="文字方塊 4">
            <a:extLst>
              <a:ext uri="{FF2B5EF4-FFF2-40B4-BE49-F238E27FC236}">
                <a16:creationId xmlns:a16="http://schemas.microsoft.com/office/drawing/2014/main" id="{49D407EB-522C-E8FA-3E93-4588A937984D}"/>
              </a:ext>
            </a:extLst>
          </p:cNvPr>
          <p:cNvSpPr txBox="1"/>
          <p:nvPr/>
        </p:nvSpPr>
        <p:spPr>
          <a:xfrm>
            <a:off x="2175473" y="2556994"/>
            <a:ext cx="1673462" cy="646331"/>
          </a:xfrm>
          <a:prstGeom prst="rect">
            <a:avLst/>
          </a:prstGeom>
          <a:noFill/>
        </p:spPr>
        <p:txBody>
          <a:bodyPr wrap="square" rtlCol="0">
            <a:spAutoFit/>
          </a:bodyPr>
          <a:lstStyle/>
          <a:p>
            <a:pPr algn="ctr"/>
            <a:r>
              <a:rPr lang="zh-TW" altLang="en-US" dirty="0">
                <a:latin typeface="SimSun" panose="02010600030101010101" pitchFamily="2" charset="-122"/>
                <a:ea typeface="SimSun" panose="02010600030101010101" pitchFamily="2" charset="-122"/>
              </a:rPr>
              <a:t>世界最高的山峰是哪一座？</a:t>
            </a:r>
            <a:endParaRPr lang="en-US" altLang="zh-TW" dirty="0">
              <a:latin typeface="SimSun" panose="02010600030101010101" pitchFamily="2" charset="-122"/>
              <a:ea typeface="SimSun" panose="02010600030101010101" pitchFamily="2" charset="-122"/>
            </a:endParaRPr>
          </a:p>
        </p:txBody>
      </p:sp>
      <p:cxnSp>
        <p:nvCxnSpPr>
          <p:cNvPr id="7" name="直線單箭頭接點 13">
            <a:extLst>
              <a:ext uri="{FF2B5EF4-FFF2-40B4-BE49-F238E27FC236}">
                <a16:creationId xmlns:a16="http://schemas.microsoft.com/office/drawing/2014/main" id="{4BC86C2A-CB83-0A87-50AB-9EDBA348C06A}"/>
              </a:ext>
            </a:extLst>
          </p:cNvPr>
          <p:cNvCxnSpPr>
            <a:cxnSpLocks/>
          </p:cNvCxnSpPr>
          <p:nvPr/>
        </p:nvCxnSpPr>
        <p:spPr>
          <a:xfrm>
            <a:off x="3848935" y="2898706"/>
            <a:ext cx="536338"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文字方塊 15">
            <a:extLst>
              <a:ext uri="{FF2B5EF4-FFF2-40B4-BE49-F238E27FC236}">
                <a16:creationId xmlns:a16="http://schemas.microsoft.com/office/drawing/2014/main" id="{32002AFC-7BD6-9ADA-B6AB-6627A3450C48}"/>
              </a:ext>
            </a:extLst>
          </p:cNvPr>
          <p:cNvSpPr txBox="1"/>
          <p:nvPr/>
        </p:nvSpPr>
        <p:spPr>
          <a:xfrm>
            <a:off x="7395093" y="1432759"/>
            <a:ext cx="2199572" cy="646331"/>
          </a:xfrm>
          <a:prstGeom prst="rect">
            <a:avLst/>
          </a:prstGeom>
          <a:noFill/>
        </p:spPr>
        <p:txBody>
          <a:bodyPr wrap="square" rtlCol="0">
            <a:spAutoFit/>
          </a:bodyPr>
          <a:lstStyle/>
          <a:p>
            <a:r>
              <a:rPr lang="zh-CN" altLang="en-US" dirty="0">
                <a:solidFill>
                  <a:srgbClr val="333333"/>
                </a:solidFill>
                <a:latin typeface="SimSun" panose="02010600030101010101" pitchFamily="2" charset="-122"/>
                <a:ea typeface="SimSun" panose="02010600030101010101" pitchFamily="2" charset="-122"/>
              </a:rPr>
              <a:t>为了探索这个问题，研究人员</a:t>
            </a:r>
            <a:r>
              <a:rPr lang="en-US" altLang="zh-CN" dirty="0">
                <a:solidFill>
                  <a:srgbClr val="333333"/>
                </a:solidFill>
                <a:latin typeface="SimSun" panose="02010600030101010101" pitchFamily="2" charset="-122"/>
                <a:ea typeface="SimSun" panose="02010600030101010101" pitchFamily="2" charset="-122"/>
              </a:rPr>
              <a:t>…</a:t>
            </a:r>
          </a:p>
        </p:txBody>
      </p:sp>
      <p:sp>
        <p:nvSpPr>
          <p:cNvPr id="9" name="文字方塊 7">
            <a:extLst>
              <a:ext uri="{FF2B5EF4-FFF2-40B4-BE49-F238E27FC236}">
                <a16:creationId xmlns:a16="http://schemas.microsoft.com/office/drawing/2014/main" id="{8923A20A-C217-91E7-5048-0CF3A75C4F3F}"/>
              </a:ext>
            </a:extLst>
          </p:cNvPr>
          <p:cNvSpPr txBox="1"/>
          <p:nvPr/>
        </p:nvSpPr>
        <p:spPr>
          <a:xfrm>
            <a:off x="7395093" y="2646783"/>
            <a:ext cx="3015771" cy="369332"/>
          </a:xfrm>
          <a:prstGeom prst="rect">
            <a:avLst/>
          </a:prstGeom>
          <a:noFill/>
        </p:spPr>
        <p:txBody>
          <a:bodyPr wrap="square" rtlCol="0">
            <a:spAutoFit/>
          </a:bodyPr>
          <a:lstStyle/>
          <a:p>
            <a:r>
              <a:rPr lang="en-US" altLang="zh-TW" dirty="0">
                <a:latin typeface="SimSun" panose="02010600030101010101" pitchFamily="2" charset="-122"/>
                <a:ea typeface="SimSun" panose="02010600030101010101" pitchFamily="2" charset="-122"/>
              </a:rPr>
              <a:t>(A)</a:t>
            </a:r>
            <a:r>
              <a:rPr lang="zh-TW" altLang="en-US" dirty="0">
                <a:latin typeface="SimSun" panose="02010600030101010101" pitchFamily="2" charset="-122"/>
                <a:ea typeface="SimSun" panose="02010600030101010101" pitchFamily="2" charset="-122"/>
              </a:rPr>
              <a:t> 雪山 </a:t>
            </a:r>
            <a:r>
              <a:rPr lang="en-US" altLang="zh-TW" dirty="0">
                <a:latin typeface="SimSun" panose="02010600030101010101" pitchFamily="2" charset="-122"/>
                <a:ea typeface="SimSun" panose="02010600030101010101" pitchFamily="2" charset="-122"/>
              </a:rPr>
              <a:t>(B)</a:t>
            </a:r>
            <a:r>
              <a:rPr lang="zh-TW" altLang="en-US" dirty="0">
                <a:latin typeface="SimSun" panose="02010600030101010101" pitchFamily="2" charset="-122"/>
                <a:ea typeface="SimSun" panose="02010600030101010101" pitchFamily="2" charset="-122"/>
              </a:rPr>
              <a:t> 玉山 </a:t>
            </a:r>
            <a:r>
              <a:rPr lang="en-US" altLang="zh-TW" dirty="0">
                <a:latin typeface="SimSun" panose="02010600030101010101" pitchFamily="2" charset="-122"/>
                <a:ea typeface="SimSun" panose="02010600030101010101" pitchFamily="2" charset="-122"/>
              </a:rPr>
              <a:t>……</a:t>
            </a:r>
            <a:endParaRPr lang="zh-TW" altLang="en-US" dirty="0">
              <a:latin typeface="SimSun" panose="02010600030101010101" pitchFamily="2" charset="-122"/>
              <a:ea typeface="SimSun" panose="02010600030101010101" pitchFamily="2" charset="-122"/>
            </a:endParaRPr>
          </a:p>
        </p:txBody>
      </p:sp>
      <p:sp>
        <p:nvSpPr>
          <p:cNvPr id="10" name="文字方塊 8">
            <a:extLst>
              <a:ext uri="{FF2B5EF4-FFF2-40B4-BE49-F238E27FC236}">
                <a16:creationId xmlns:a16="http://schemas.microsoft.com/office/drawing/2014/main" id="{E5BC9AB4-4DF0-1EE0-06A0-A2747044C55B}"/>
              </a:ext>
            </a:extLst>
          </p:cNvPr>
          <p:cNvSpPr txBox="1"/>
          <p:nvPr/>
        </p:nvSpPr>
        <p:spPr>
          <a:xfrm>
            <a:off x="7304261" y="3693860"/>
            <a:ext cx="2672835" cy="646331"/>
          </a:xfrm>
          <a:prstGeom prst="rect">
            <a:avLst/>
          </a:prstGeom>
          <a:noFill/>
        </p:spPr>
        <p:txBody>
          <a:bodyPr wrap="square" rtlCol="0">
            <a:spAutoFit/>
          </a:bodyPr>
          <a:lstStyle/>
          <a:p>
            <a:r>
              <a:rPr lang="zh-TW" altLang="en-US" dirty="0">
                <a:latin typeface="SimSun" panose="02010600030101010101" pitchFamily="2" charset="-122"/>
                <a:ea typeface="SimSun" panose="02010600030101010101" pitchFamily="2" charset="-122"/>
              </a:rPr>
              <a:t>最长的山脉又是哪一座？</a:t>
            </a:r>
          </a:p>
        </p:txBody>
      </p:sp>
      <p:cxnSp>
        <p:nvCxnSpPr>
          <p:cNvPr id="11" name="直線接點 11">
            <a:extLst>
              <a:ext uri="{FF2B5EF4-FFF2-40B4-BE49-F238E27FC236}">
                <a16:creationId xmlns:a16="http://schemas.microsoft.com/office/drawing/2014/main" id="{22AD7CED-3326-1866-B546-FE7FF8656598}"/>
              </a:ext>
            </a:extLst>
          </p:cNvPr>
          <p:cNvCxnSpPr>
            <a:cxnSpLocks/>
          </p:cNvCxnSpPr>
          <p:nvPr/>
        </p:nvCxnSpPr>
        <p:spPr>
          <a:xfrm>
            <a:off x="6808977" y="1808442"/>
            <a:ext cx="0" cy="1082247"/>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線單箭頭接點 12">
            <a:extLst>
              <a:ext uri="{FF2B5EF4-FFF2-40B4-BE49-F238E27FC236}">
                <a16:creationId xmlns:a16="http://schemas.microsoft.com/office/drawing/2014/main" id="{7D0DDDDA-4AD5-F171-7AEF-D6DC685144E5}"/>
              </a:ext>
            </a:extLst>
          </p:cNvPr>
          <p:cNvCxnSpPr>
            <a:cxnSpLocks/>
            <a:endCxn id="10" idx="1"/>
          </p:cNvCxnSpPr>
          <p:nvPr/>
        </p:nvCxnSpPr>
        <p:spPr>
          <a:xfrm>
            <a:off x="6808978" y="3914424"/>
            <a:ext cx="495283" cy="102602"/>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單箭頭接點 17">
            <a:extLst>
              <a:ext uri="{FF2B5EF4-FFF2-40B4-BE49-F238E27FC236}">
                <a16:creationId xmlns:a16="http://schemas.microsoft.com/office/drawing/2014/main" id="{4093FA07-B3A2-96DD-7459-18291961ABCB}"/>
              </a:ext>
            </a:extLst>
          </p:cNvPr>
          <p:cNvCxnSpPr>
            <a:cxnSpLocks/>
          </p:cNvCxnSpPr>
          <p:nvPr/>
        </p:nvCxnSpPr>
        <p:spPr>
          <a:xfrm flipV="1">
            <a:off x="6808977" y="2878924"/>
            <a:ext cx="495284" cy="1176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單箭頭接點 23">
            <a:extLst>
              <a:ext uri="{FF2B5EF4-FFF2-40B4-BE49-F238E27FC236}">
                <a16:creationId xmlns:a16="http://schemas.microsoft.com/office/drawing/2014/main" id="{0519DD7A-3FB7-62C3-3479-15CAF7BFFEA2}"/>
              </a:ext>
            </a:extLst>
          </p:cNvPr>
          <p:cNvCxnSpPr>
            <a:cxnSpLocks/>
          </p:cNvCxnSpPr>
          <p:nvPr/>
        </p:nvCxnSpPr>
        <p:spPr>
          <a:xfrm>
            <a:off x="6854393" y="1822883"/>
            <a:ext cx="495284"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接點 25">
            <a:extLst>
              <a:ext uri="{FF2B5EF4-FFF2-40B4-BE49-F238E27FC236}">
                <a16:creationId xmlns:a16="http://schemas.microsoft.com/office/drawing/2014/main" id="{7E008BE8-62D9-994A-C182-0CF8B7871E6C}"/>
              </a:ext>
            </a:extLst>
          </p:cNvPr>
          <p:cNvCxnSpPr>
            <a:cxnSpLocks/>
          </p:cNvCxnSpPr>
          <p:nvPr/>
        </p:nvCxnSpPr>
        <p:spPr>
          <a:xfrm>
            <a:off x="6808977" y="2842447"/>
            <a:ext cx="0" cy="1082247"/>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線單箭頭接點 29">
            <a:extLst>
              <a:ext uri="{FF2B5EF4-FFF2-40B4-BE49-F238E27FC236}">
                <a16:creationId xmlns:a16="http://schemas.microsoft.com/office/drawing/2014/main" id="{F4451ED5-6641-68A5-5C77-17EEDFB65AA0}"/>
              </a:ext>
            </a:extLst>
          </p:cNvPr>
          <p:cNvCxnSpPr>
            <a:cxnSpLocks/>
          </p:cNvCxnSpPr>
          <p:nvPr/>
        </p:nvCxnSpPr>
        <p:spPr>
          <a:xfrm flipV="1">
            <a:off x="6257202" y="2877616"/>
            <a:ext cx="495284" cy="0"/>
          </a:xfrm>
          <a:prstGeom prst="straightConnector1">
            <a:avLst/>
          </a:prstGeom>
          <a:ln w="571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7" name="文字方塊 27">
            <a:extLst>
              <a:ext uri="{FF2B5EF4-FFF2-40B4-BE49-F238E27FC236}">
                <a16:creationId xmlns:a16="http://schemas.microsoft.com/office/drawing/2014/main" id="{A112055A-6E50-6EAE-10C8-E7E31C9DF3DB}"/>
              </a:ext>
            </a:extLst>
          </p:cNvPr>
          <p:cNvSpPr txBox="1"/>
          <p:nvPr/>
        </p:nvSpPr>
        <p:spPr>
          <a:xfrm>
            <a:off x="1683263" y="4454261"/>
            <a:ext cx="8570832" cy="523220"/>
          </a:xfrm>
          <a:prstGeom prst="rect">
            <a:avLst/>
          </a:prstGeom>
          <a:noFill/>
        </p:spPr>
        <p:txBody>
          <a:bodyPr wrap="square" rtlCol="0">
            <a:spAutoFit/>
          </a:bodyPr>
          <a:lstStyle/>
          <a:p>
            <a:pPr algn="ctr"/>
            <a:r>
              <a:rPr lang="zh-TW" altLang="en-US" sz="2800" dirty="0">
                <a:solidFill>
                  <a:srgbClr val="FF0000"/>
                </a:solidFill>
                <a:latin typeface="微軟正黑體" panose="020B0604030504040204" pitchFamily="34" charset="-120"/>
                <a:ea typeface="微軟正黑體" panose="020B0604030504040204" pitchFamily="34" charset="-120"/>
              </a:rPr>
              <a:t>如何引導 </a:t>
            </a:r>
            <a:r>
              <a:rPr lang="en-US" altLang="zh-TW" sz="2800" dirty="0">
                <a:solidFill>
                  <a:srgbClr val="FF0000"/>
                </a:solidFill>
                <a:latin typeface="微軟正黑體" panose="020B0604030504040204" pitchFamily="34" charset="-120"/>
                <a:ea typeface="微軟正黑體" panose="020B0604030504040204" pitchFamily="34" charset="-120"/>
              </a:rPr>
              <a:t>GPT</a:t>
            </a:r>
            <a:r>
              <a:rPr lang="zh-TW" altLang="en-US" sz="2800" dirty="0">
                <a:solidFill>
                  <a:srgbClr val="FF0000"/>
                </a:solidFill>
                <a:latin typeface="微軟正黑體" panose="020B0604030504040204" pitchFamily="34" charset="-120"/>
                <a:ea typeface="微軟正黑體" panose="020B0604030504040204" pitchFamily="34" charset="-120"/>
              </a:rPr>
              <a:t> 產生有用的輸出呢？</a:t>
            </a:r>
          </a:p>
        </p:txBody>
      </p:sp>
      <p:sp>
        <p:nvSpPr>
          <p:cNvPr id="18" name="文本框 17">
            <a:extLst>
              <a:ext uri="{FF2B5EF4-FFF2-40B4-BE49-F238E27FC236}">
                <a16:creationId xmlns:a16="http://schemas.microsoft.com/office/drawing/2014/main" id="{B6BC6D03-3A71-20C6-0886-E4FE1FA24A28}"/>
              </a:ext>
            </a:extLst>
          </p:cNvPr>
          <p:cNvSpPr txBox="1"/>
          <p:nvPr/>
        </p:nvSpPr>
        <p:spPr>
          <a:xfrm>
            <a:off x="957043" y="5601018"/>
            <a:ext cx="6856459" cy="707886"/>
          </a:xfrm>
          <a:prstGeom prst="rect">
            <a:avLst/>
          </a:prstGeom>
          <a:noFill/>
        </p:spPr>
        <p:txBody>
          <a:bodyPr wrap="square" rtlCol="0">
            <a:spAutoFit/>
          </a:bodyPr>
          <a:lstStyle/>
          <a:p>
            <a:r>
              <a:rPr lang="zh-CN" altLang="en-US" sz="2000" dirty="0"/>
              <a:t>问题：世界最高的山峰是哪一座？</a:t>
            </a:r>
            <a:br>
              <a:rPr lang="zh-CN" altLang="en-US" sz="2000" dirty="0"/>
            </a:br>
            <a:r>
              <a:rPr lang="zh-CN" altLang="en-US" sz="2000" dirty="0"/>
              <a:t>答案：</a:t>
            </a:r>
            <a:endParaRPr kumimoji="1" lang="zh-CN" altLang="en-US" sz="2000" dirty="0"/>
          </a:p>
        </p:txBody>
      </p:sp>
      <p:sp>
        <p:nvSpPr>
          <p:cNvPr id="19" name="矩形: 圓角 3">
            <a:extLst>
              <a:ext uri="{FF2B5EF4-FFF2-40B4-BE49-F238E27FC236}">
                <a16:creationId xmlns:a16="http://schemas.microsoft.com/office/drawing/2014/main" id="{EE08CAA2-7BB4-D5A2-51FF-D8374AF5666B}"/>
              </a:ext>
            </a:extLst>
          </p:cNvPr>
          <p:cNvSpPr/>
          <p:nvPr/>
        </p:nvSpPr>
        <p:spPr>
          <a:xfrm>
            <a:off x="5408462" y="5375200"/>
            <a:ext cx="1693981" cy="1097684"/>
          </a:xfrm>
          <a:prstGeom prst="roundRect">
            <a:avLst/>
          </a:prstGeom>
          <a:solidFill>
            <a:schemeClr val="accent1">
              <a:lumMod val="20000"/>
              <a:lumOff val="8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solidFill>
                <a:latin typeface="SimSun" panose="02010600030101010101" pitchFamily="2" charset="-122"/>
                <a:ea typeface="SimSun" panose="02010600030101010101" pitchFamily="2" charset="-122"/>
              </a:rPr>
              <a:t>GPT</a:t>
            </a:r>
            <a:r>
              <a:rPr lang="en-US" altLang="zh-CN" dirty="0">
                <a:solidFill>
                  <a:schemeClr val="tx1"/>
                </a:solidFill>
                <a:latin typeface="SimSun" panose="02010600030101010101" pitchFamily="2" charset="-122"/>
                <a:ea typeface="SimSun" panose="02010600030101010101" pitchFamily="2" charset="-122"/>
              </a:rPr>
              <a:t>-3</a:t>
            </a:r>
            <a:endParaRPr lang="zh-TW" altLang="en-US" dirty="0">
              <a:solidFill>
                <a:schemeClr val="tx1"/>
              </a:solidFill>
              <a:latin typeface="SimSun" panose="02010600030101010101" pitchFamily="2" charset="-122"/>
              <a:ea typeface="SimSun" panose="02010600030101010101" pitchFamily="2" charset="-122"/>
            </a:endParaRPr>
          </a:p>
        </p:txBody>
      </p:sp>
      <p:cxnSp>
        <p:nvCxnSpPr>
          <p:cNvPr id="20" name="直線單箭頭接點 13">
            <a:extLst>
              <a:ext uri="{FF2B5EF4-FFF2-40B4-BE49-F238E27FC236}">
                <a16:creationId xmlns:a16="http://schemas.microsoft.com/office/drawing/2014/main" id="{32E1FB3E-AAD5-8B82-E2DE-EC723DD776E3}"/>
              </a:ext>
            </a:extLst>
          </p:cNvPr>
          <p:cNvCxnSpPr>
            <a:cxnSpLocks/>
          </p:cNvCxnSpPr>
          <p:nvPr/>
        </p:nvCxnSpPr>
        <p:spPr>
          <a:xfrm>
            <a:off x="4786757" y="5954961"/>
            <a:ext cx="536338"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文本框 20">
            <a:extLst>
              <a:ext uri="{FF2B5EF4-FFF2-40B4-BE49-F238E27FC236}">
                <a16:creationId xmlns:a16="http://schemas.microsoft.com/office/drawing/2014/main" id="{10871A03-E942-A6CA-3B41-05CA6C91CFD3}"/>
              </a:ext>
            </a:extLst>
          </p:cNvPr>
          <p:cNvSpPr txBox="1"/>
          <p:nvPr/>
        </p:nvSpPr>
        <p:spPr>
          <a:xfrm>
            <a:off x="8494879" y="5778337"/>
            <a:ext cx="2092105" cy="400110"/>
          </a:xfrm>
          <a:prstGeom prst="rect">
            <a:avLst/>
          </a:prstGeom>
          <a:noFill/>
        </p:spPr>
        <p:txBody>
          <a:bodyPr wrap="square" rtlCol="0">
            <a:spAutoFit/>
          </a:bodyPr>
          <a:lstStyle/>
          <a:p>
            <a:r>
              <a:rPr kumimoji="1" lang="zh-CN" altLang="en-US" sz="2000" dirty="0"/>
              <a:t>珠穆朗玛峰</a:t>
            </a:r>
          </a:p>
        </p:txBody>
      </p:sp>
      <p:cxnSp>
        <p:nvCxnSpPr>
          <p:cNvPr id="22" name="直線單箭頭接點 17">
            <a:extLst>
              <a:ext uri="{FF2B5EF4-FFF2-40B4-BE49-F238E27FC236}">
                <a16:creationId xmlns:a16="http://schemas.microsoft.com/office/drawing/2014/main" id="{6C383065-BCF0-464F-A775-D2701358193F}"/>
              </a:ext>
            </a:extLst>
          </p:cNvPr>
          <p:cNvCxnSpPr>
            <a:cxnSpLocks/>
          </p:cNvCxnSpPr>
          <p:nvPr/>
        </p:nvCxnSpPr>
        <p:spPr>
          <a:xfrm flipV="1">
            <a:off x="7813502" y="6002742"/>
            <a:ext cx="495284" cy="1176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4764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7"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C0D550-87B2-7FD2-7863-07FF44F8E801}"/>
              </a:ext>
            </a:extLst>
          </p:cNvPr>
          <p:cNvSpPr>
            <a:spLocks noGrp="1"/>
          </p:cNvSpPr>
          <p:nvPr>
            <p:ph type="title"/>
          </p:nvPr>
        </p:nvSpPr>
        <p:spPr/>
        <p:txBody>
          <a:bodyPr/>
          <a:lstStyle/>
          <a:p>
            <a:pPr lvl="1"/>
            <a:r>
              <a:rPr lang="zh-CN" altLang="en-US" sz="3600" b="1" kern="1200" dirty="0">
                <a:latin typeface="DengXian" charset="-122"/>
                <a:ea typeface="DengXian" charset="-122"/>
                <a:cs typeface="Times New Roman" panose="02020603050405020304" pitchFamily="18" charset="0"/>
              </a:rPr>
              <a:t>上下文学习 </a:t>
            </a:r>
            <a:r>
              <a:rPr lang="en-US" altLang="zh-CN" sz="3600" b="1" kern="1200" dirty="0">
                <a:latin typeface="DengXian" charset="-122"/>
                <a:ea typeface="DengXian" charset="-122"/>
                <a:cs typeface="Times New Roman" panose="02020603050405020304" pitchFamily="18" charset="0"/>
              </a:rPr>
              <a:t>In-Context Learning</a:t>
            </a:r>
            <a:r>
              <a:rPr lang="zh-CN" altLang="en-US" sz="3600" b="1" kern="1200" dirty="0">
                <a:latin typeface="DengXian" charset="-122"/>
                <a:ea typeface="DengXian" charset="-122"/>
                <a:cs typeface="Times New Roman" panose="02020603050405020304" pitchFamily="18" charset="0"/>
              </a:rPr>
              <a:t>（</a:t>
            </a:r>
            <a:r>
              <a:rPr lang="en-US" altLang="zh-CN" sz="3600" b="1" kern="1200" dirty="0">
                <a:latin typeface="DengXian" charset="-122"/>
                <a:ea typeface="DengXian" charset="-122"/>
                <a:cs typeface="Times New Roman" panose="02020603050405020304" pitchFamily="18" charset="0"/>
              </a:rPr>
              <a:t>ICL</a:t>
            </a:r>
            <a:r>
              <a:rPr lang="zh-CN" altLang="en-US" sz="3600" b="1" kern="1200" dirty="0">
                <a:latin typeface="DengXian" charset="-122"/>
                <a:ea typeface="DengXian" charset="-122"/>
                <a:cs typeface="Times New Roman" panose="02020603050405020304" pitchFamily="18" charset="0"/>
              </a:rPr>
              <a:t>）</a:t>
            </a:r>
          </a:p>
        </p:txBody>
      </p:sp>
      <p:sp>
        <p:nvSpPr>
          <p:cNvPr id="3" name="内容占位符 2">
            <a:extLst>
              <a:ext uri="{FF2B5EF4-FFF2-40B4-BE49-F238E27FC236}">
                <a16:creationId xmlns:a16="http://schemas.microsoft.com/office/drawing/2014/main" id="{430AF7EE-2FB7-D103-B4B8-00DD575EF9A1}"/>
              </a:ext>
            </a:extLst>
          </p:cNvPr>
          <p:cNvSpPr>
            <a:spLocks noGrp="1"/>
          </p:cNvSpPr>
          <p:nvPr>
            <p:ph sz="quarter" idx="10"/>
          </p:nvPr>
        </p:nvSpPr>
        <p:spPr/>
        <p:txBody>
          <a:bodyPr/>
          <a:lstStyle/>
          <a:p>
            <a:pPr>
              <a:lnSpc>
                <a:spcPct val="150000"/>
              </a:lnSpc>
            </a:pPr>
            <a:r>
              <a:rPr lang="zh-CN" altLang="en" dirty="0"/>
              <a:t>首次</a:t>
            </a:r>
            <a:r>
              <a:rPr lang="zh-CN" altLang="en-US" dirty="0"/>
              <a:t>由在 </a:t>
            </a:r>
            <a:r>
              <a:rPr lang="en" altLang="zh-CN" dirty="0"/>
              <a:t>GPT-3 </a:t>
            </a:r>
            <a:r>
              <a:rPr lang="zh-CN" altLang="en-US" dirty="0"/>
              <a:t>的论文提出。</a:t>
            </a:r>
            <a:endParaRPr lang="en-US" altLang="zh-CN" dirty="0"/>
          </a:p>
          <a:p>
            <a:pPr>
              <a:lnSpc>
                <a:spcPct val="150000"/>
              </a:lnSpc>
            </a:pPr>
            <a:r>
              <a:rPr lang="zh-CN" altLang="en-US" dirty="0"/>
              <a:t>上下文学习使用由</a:t>
            </a:r>
            <a:r>
              <a:rPr lang="zh-CN" altLang="en-US" u="sng" dirty="0"/>
              <a:t>任务描述</a:t>
            </a:r>
            <a:r>
              <a:rPr lang="zh-CN" altLang="en-US" dirty="0"/>
              <a:t>和（或）</a:t>
            </a:r>
            <a:r>
              <a:rPr lang="zh-CN" altLang="en-US" u="sng" dirty="0"/>
              <a:t>示例</a:t>
            </a:r>
            <a:r>
              <a:rPr lang="zh-CN" altLang="en-US" dirty="0"/>
              <a:t>所组成的文本作为提示，应对下游任务。</a:t>
            </a:r>
            <a:endParaRPr lang="en-US" altLang="zh-CN" dirty="0"/>
          </a:p>
          <a:p>
            <a:pPr lvl="1">
              <a:lnSpc>
                <a:spcPct val="150000"/>
              </a:lnSpc>
            </a:pPr>
            <a:endParaRPr lang="en-US" altLang="zh-CN" dirty="0"/>
          </a:p>
          <a:p>
            <a:pPr lvl="1">
              <a:lnSpc>
                <a:spcPct val="150000"/>
              </a:lnSpc>
            </a:pPr>
            <a:endParaRPr lang="zh-CN" altLang="en-US" b="1" dirty="0"/>
          </a:p>
          <a:p>
            <a:pPr marL="457189" lvl="1" indent="0">
              <a:buNone/>
            </a:pPr>
            <a:endParaRPr kumimoji="1" lang="en-US" altLang="zh-CN" dirty="0">
              <a:solidFill>
                <a:schemeClr val="tx1">
                  <a:lumMod val="50000"/>
                  <a:lumOff val="50000"/>
                </a:schemeClr>
              </a:solidFill>
            </a:endParaRPr>
          </a:p>
        </p:txBody>
      </p:sp>
      <p:sp>
        <p:nvSpPr>
          <p:cNvPr id="4" name="灯片编号占位符 3">
            <a:extLst>
              <a:ext uri="{FF2B5EF4-FFF2-40B4-BE49-F238E27FC236}">
                <a16:creationId xmlns:a16="http://schemas.microsoft.com/office/drawing/2014/main" id="{1DD1902E-308F-5076-84AB-C332BD2CB917}"/>
              </a:ext>
            </a:extLst>
          </p:cNvPr>
          <p:cNvSpPr>
            <a:spLocks noGrp="1"/>
          </p:cNvSpPr>
          <p:nvPr>
            <p:ph type="sldNum" sz="quarter" idx="4"/>
          </p:nvPr>
        </p:nvSpPr>
        <p:spPr/>
        <p:txBody>
          <a:bodyPr/>
          <a:lstStyle/>
          <a:p>
            <a:fld id="{CB97EF2D-26AB-4B8E-994F-76E2F1993B11}" type="slidenum">
              <a:rPr lang="zh-CN" altLang="en-US" smtClean="0"/>
              <a:pPr/>
              <a:t>28</a:t>
            </a:fld>
            <a:endParaRPr lang="zh-CN" altLang="en-US" dirty="0"/>
          </a:p>
        </p:txBody>
      </p:sp>
      <p:sp>
        <p:nvSpPr>
          <p:cNvPr id="6" name="文本框 5">
            <a:extLst>
              <a:ext uri="{FF2B5EF4-FFF2-40B4-BE49-F238E27FC236}">
                <a16:creationId xmlns:a16="http://schemas.microsoft.com/office/drawing/2014/main" id="{EA6F9485-4DB5-CF37-BFC8-66A4E92028ED}"/>
              </a:ext>
            </a:extLst>
          </p:cNvPr>
          <p:cNvSpPr txBox="1"/>
          <p:nvPr/>
        </p:nvSpPr>
        <p:spPr>
          <a:xfrm>
            <a:off x="316025" y="6488668"/>
            <a:ext cx="3713517" cy="369332"/>
          </a:xfrm>
          <a:prstGeom prst="rect">
            <a:avLst/>
          </a:prstGeom>
          <a:noFill/>
        </p:spPr>
        <p:txBody>
          <a:bodyPr wrap="none" rtlCol="0">
            <a:spAutoFit/>
          </a:bodyPr>
          <a:lstStyle/>
          <a:p>
            <a:r>
              <a:rPr kumimoji="1" lang="en" altLang="zh-CN" i="1" dirty="0">
                <a:solidFill>
                  <a:schemeClr val="accent5">
                    <a:lumMod val="50000"/>
                  </a:schemeClr>
                </a:solidFill>
                <a:latin typeface="Times New Roman" panose="02020603050405020304" pitchFamily="18" charset="0"/>
                <a:cs typeface="Times New Roman" panose="02020603050405020304" pitchFamily="18" charset="0"/>
              </a:rPr>
              <a:t>A Survey on In-context Learning</a:t>
            </a:r>
            <a:r>
              <a:rPr kumimoji="1" lang="en-US" altLang="zh-CN" i="1" dirty="0">
                <a:solidFill>
                  <a:schemeClr val="accent5">
                    <a:lumMod val="50000"/>
                  </a:schemeClr>
                </a:solidFill>
                <a:latin typeface="Times New Roman" panose="02020603050405020304" pitchFamily="18" charset="0"/>
                <a:cs typeface="Times New Roman" panose="02020603050405020304" pitchFamily="18" charset="0"/>
              </a:rPr>
              <a:t>,2024</a:t>
            </a:r>
            <a:endParaRPr kumimoji="1" lang="zh-CN" altLang="en-US" i="1" dirty="0">
              <a:solidFill>
                <a:schemeClr val="accent5">
                  <a:lumMod val="50000"/>
                </a:schemeClr>
              </a:solidFill>
              <a:latin typeface="Times New Roman" panose="02020603050405020304" pitchFamily="18" charset="0"/>
              <a:cs typeface="Times New Roman" panose="02020603050405020304" pitchFamily="18" charset="0"/>
            </a:endParaRPr>
          </a:p>
        </p:txBody>
      </p:sp>
      <p:pic>
        <p:nvPicPr>
          <p:cNvPr id="8" name="图片 7">
            <a:extLst>
              <a:ext uri="{FF2B5EF4-FFF2-40B4-BE49-F238E27FC236}">
                <a16:creationId xmlns:a16="http://schemas.microsoft.com/office/drawing/2014/main" id="{29D3A831-AE3C-05A3-D549-85303A554B3F}"/>
              </a:ext>
            </a:extLst>
          </p:cNvPr>
          <p:cNvPicPr>
            <a:picLocks noChangeAspect="1"/>
          </p:cNvPicPr>
          <p:nvPr/>
        </p:nvPicPr>
        <p:blipFill>
          <a:blip r:embed="rId3"/>
          <a:stretch>
            <a:fillRect/>
          </a:stretch>
        </p:blipFill>
        <p:spPr>
          <a:xfrm>
            <a:off x="2951226" y="3192481"/>
            <a:ext cx="6289548" cy="2969177"/>
          </a:xfrm>
          <a:prstGeom prst="rect">
            <a:avLst/>
          </a:prstGeom>
        </p:spPr>
      </p:pic>
      <p:sp>
        <p:nvSpPr>
          <p:cNvPr id="9" name="文本框 8">
            <a:extLst>
              <a:ext uri="{FF2B5EF4-FFF2-40B4-BE49-F238E27FC236}">
                <a16:creationId xmlns:a16="http://schemas.microsoft.com/office/drawing/2014/main" id="{0CF59ABC-F09B-4572-760D-4EB67A652C77}"/>
              </a:ext>
            </a:extLst>
          </p:cNvPr>
          <p:cNvSpPr txBox="1"/>
          <p:nvPr/>
        </p:nvSpPr>
        <p:spPr>
          <a:xfrm>
            <a:off x="1516567" y="4538547"/>
            <a:ext cx="2031325" cy="461665"/>
          </a:xfrm>
          <a:prstGeom prst="rect">
            <a:avLst/>
          </a:prstGeom>
          <a:noFill/>
        </p:spPr>
        <p:txBody>
          <a:bodyPr wrap="none" rtlCol="0">
            <a:spAutoFit/>
          </a:bodyPr>
          <a:lstStyle/>
          <a:p>
            <a:r>
              <a:rPr lang="zh-CN" altLang="en-US" sz="2400" b="0" i="0" dirty="0">
                <a:solidFill>
                  <a:schemeClr val="accent5">
                    <a:lumMod val="50000"/>
                  </a:schemeClr>
                </a:solidFill>
                <a:effectLst/>
                <a:latin typeface="DengXian" panose="02010600030101010101" pitchFamily="2" charset="-122"/>
                <a:ea typeface="DengXian" panose="02010600030101010101" pitchFamily="2" charset="-122"/>
              </a:rPr>
              <a:t>从类比中学习</a:t>
            </a:r>
            <a:endParaRPr kumimoji="1" lang="zh-CN" altLang="en-US" sz="2400" dirty="0">
              <a:solidFill>
                <a:schemeClr val="accent5">
                  <a:lumMod val="50000"/>
                </a:schemeClr>
              </a:solidFill>
              <a:latin typeface="DengXian" panose="02010600030101010101" pitchFamily="2" charset="-122"/>
              <a:ea typeface="DengXian" panose="02010600030101010101" pitchFamily="2" charset="-122"/>
            </a:endParaRPr>
          </a:p>
        </p:txBody>
      </p:sp>
      <p:sp>
        <p:nvSpPr>
          <p:cNvPr id="5" name="文本框 5">
            <a:extLst>
              <a:ext uri="{FF2B5EF4-FFF2-40B4-BE49-F238E27FC236}">
                <a16:creationId xmlns:a16="http://schemas.microsoft.com/office/drawing/2014/main" id="{EF243A4A-C351-8B35-D629-BCBCE2D3C564}"/>
              </a:ext>
            </a:extLst>
          </p:cNvPr>
          <p:cNvSpPr txBox="1"/>
          <p:nvPr/>
        </p:nvSpPr>
        <p:spPr>
          <a:xfrm>
            <a:off x="316025" y="6054227"/>
            <a:ext cx="4555478" cy="369332"/>
          </a:xfrm>
          <a:prstGeom prst="rect">
            <a:avLst/>
          </a:prstGeom>
          <a:noFill/>
        </p:spPr>
        <p:txBody>
          <a:bodyPr wrap="none" rtlCol="0">
            <a:spAutoFit/>
          </a:bodyPr>
          <a:lstStyle/>
          <a:p>
            <a:r>
              <a:rPr kumimoji="1" lang="en" altLang="zh-CN" i="1" dirty="0">
                <a:solidFill>
                  <a:schemeClr val="accent5">
                    <a:lumMod val="50000"/>
                  </a:schemeClr>
                </a:solidFill>
                <a:latin typeface="Times New Roman" panose="02020603050405020304" pitchFamily="18" charset="0"/>
                <a:cs typeface="Times New Roman" panose="02020603050405020304" pitchFamily="18" charset="0"/>
              </a:rPr>
              <a:t>Language Models are Few-Shot Learners</a:t>
            </a:r>
            <a:r>
              <a:rPr kumimoji="1" lang="en-US" altLang="zh-CN" i="1" dirty="0">
                <a:solidFill>
                  <a:schemeClr val="accent5">
                    <a:lumMod val="50000"/>
                  </a:schemeClr>
                </a:solidFill>
                <a:latin typeface="Times New Roman" panose="02020603050405020304" pitchFamily="18" charset="0"/>
                <a:cs typeface="Times New Roman" panose="02020603050405020304" pitchFamily="18" charset="0"/>
              </a:rPr>
              <a:t>,2020</a:t>
            </a:r>
            <a:endParaRPr kumimoji="1" lang="zh-CN" altLang="en-US" i="1" dirty="0">
              <a:solidFill>
                <a:schemeClr val="accent5">
                  <a:lumMod val="5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1574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C0D550-87B2-7FD2-7863-07FF44F8E801}"/>
              </a:ext>
            </a:extLst>
          </p:cNvPr>
          <p:cNvSpPr>
            <a:spLocks noGrp="1"/>
          </p:cNvSpPr>
          <p:nvPr>
            <p:ph type="title"/>
          </p:nvPr>
        </p:nvSpPr>
        <p:spPr/>
        <p:txBody>
          <a:bodyPr/>
          <a:lstStyle/>
          <a:p>
            <a:pPr lvl="1"/>
            <a:r>
              <a:rPr lang="zh-CN" altLang="en-US" sz="3600" b="1" kern="1200" dirty="0">
                <a:latin typeface="DengXian" charset="-122"/>
                <a:ea typeface="DengXian" charset="-122"/>
                <a:cs typeface="Times New Roman" panose="02020603050405020304" pitchFamily="18" charset="0"/>
              </a:rPr>
              <a:t>上下文学习 </a:t>
            </a:r>
            <a:r>
              <a:rPr lang="en-US" altLang="zh-CN" sz="3600" b="1" kern="1200" dirty="0">
                <a:latin typeface="DengXian" charset="-122"/>
                <a:ea typeface="DengXian" charset="-122"/>
                <a:cs typeface="Times New Roman" panose="02020603050405020304" pitchFamily="18" charset="0"/>
              </a:rPr>
              <a:t>In-Context Learning</a:t>
            </a:r>
            <a:r>
              <a:rPr lang="zh-CN" altLang="en-US" sz="3600" b="1" kern="1200" dirty="0">
                <a:latin typeface="DengXian" charset="-122"/>
                <a:ea typeface="DengXian" charset="-122"/>
                <a:cs typeface="Times New Roman" panose="02020603050405020304" pitchFamily="18" charset="0"/>
              </a:rPr>
              <a:t>（</a:t>
            </a:r>
            <a:r>
              <a:rPr lang="en-US" altLang="zh-CN" sz="3600" b="1" kern="1200" dirty="0">
                <a:latin typeface="DengXian" charset="-122"/>
                <a:ea typeface="DengXian" charset="-122"/>
                <a:cs typeface="Times New Roman" panose="02020603050405020304" pitchFamily="18" charset="0"/>
              </a:rPr>
              <a:t>ICL</a:t>
            </a:r>
            <a:r>
              <a:rPr lang="zh-CN" altLang="en-US" sz="3600" b="1" kern="1200" dirty="0">
                <a:latin typeface="DengXian" charset="-122"/>
                <a:ea typeface="DengXian" charset="-122"/>
                <a:cs typeface="Times New Roman" panose="02020603050405020304" pitchFamily="18" charset="0"/>
              </a:rPr>
              <a:t>）</a:t>
            </a:r>
          </a:p>
        </p:txBody>
      </p:sp>
      <p:sp>
        <p:nvSpPr>
          <p:cNvPr id="3" name="内容占位符 2">
            <a:extLst>
              <a:ext uri="{FF2B5EF4-FFF2-40B4-BE49-F238E27FC236}">
                <a16:creationId xmlns:a16="http://schemas.microsoft.com/office/drawing/2014/main" id="{430AF7EE-2FB7-D103-B4B8-00DD575EF9A1}"/>
              </a:ext>
            </a:extLst>
          </p:cNvPr>
          <p:cNvSpPr>
            <a:spLocks noGrp="1"/>
          </p:cNvSpPr>
          <p:nvPr>
            <p:ph sz="quarter" idx="10"/>
          </p:nvPr>
        </p:nvSpPr>
        <p:spPr/>
        <p:txBody>
          <a:bodyPr/>
          <a:lstStyle/>
          <a:p>
            <a:pPr>
              <a:lnSpc>
                <a:spcPct val="150000"/>
              </a:lnSpc>
            </a:pPr>
            <a:r>
              <a:rPr lang="zh-CN" altLang="en" dirty="0"/>
              <a:t>首次</a:t>
            </a:r>
            <a:r>
              <a:rPr lang="zh-CN" altLang="en-US" dirty="0"/>
              <a:t>由在 </a:t>
            </a:r>
            <a:r>
              <a:rPr lang="en" altLang="zh-CN" dirty="0"/>
              <a:t>GPT-3 </a:t>
            </a:r>
            <a:r>
              <a:rPr lang="zh-CN" altLang="en-US" dirty="0"/>
              <a:t>的论文提出。</a:t>
            </a:r>
            <a:endParaRPr lang="en-US" altLang="zh-CN" dirty="0"/>
          </a:p>
          <a:p>
            <a:pPr>
              <a:lnSpc>
                <a:spcPct val="150000"/>
              </a:lnSpc>
            </a:pPr>
            <a:r>
              <a:rPr lang="zh-CN" altLang="en-US" dirty="0"/>
              <a:t>上下文学习使用由</a:t>
            </a:r>
            <a:r>
              <a:rPr lang="zh-CN" altLang="en-US" u="sng" dirty="0"/>
              <a:t>任务描述</a:t>
            </a:r>
            <a:r>
              <a:rPr lang="zh-CN" altLang="en-US" dirty="0"/>
              <a:t>和（或）</a:t>
            </a:r>
            <a:r>
              <a:rPr lang="zh-CN" altLang="en-US" u="sng" dirty="0"/>
              <a:t>示例</a:t>
            </a:r>
            <a:r>
              <a:rPr lang="zh-CN" altLang="en-US" dirty="0"/>
              <a:t>所组成的文本作为提示，解决下游任务。</a:t>
            </a:r>
            <a:endParaRPr lang="en-US" altLang="zh-CN" dirty="0"/>
          </a:p>
          <a:p>
            <a:pPr>
              <a:lnSpc>
                <a:spcPct val="150000"/>
              </a:lnSpc>
            </a:pPr>
            <a:r>
              <a:rPr lang="zh-CN" altLang="en-US" dirty="0"/>
              <a:t>形式化定义：</a:t>
            </a:r>
            <a:endParaRPr lang="en-US" altLang="zh-CN" dirty="0"/>
          </a:p>
          <a:p>
            <a:pPr lvl="2">
              <a:lnSpc>
                <a:spcPct val="150000"/>
              </a:lnSpc>
            </a:pPr>
            <a:endParaRPr lang="zh-CN" altLang="en-US" dirty="0"/>
          </a:p>
          <a:p>
            <a:pPr lvl="1">
              <a:lnSpc>
                <a:spcPct val="150000"/>
              </a:lnSpc>
            </a:pPr>
            <a:endParaRPr lang="en-US" altLang="zh-CN" dirty="0"/>
          </a:p>
          <a:p>
            <a:pPr lvl="1">
              <a:lnSpc>
                <a:spcPct val="150000"/>
              </a:lnSpc>
            </a:pPr>
            <a:endParaRPr lang="zh-CN" altLang="en-US" b="1" dirty="0"/>
          </a:p>
          <a:p>
            <a:pPr marL="457189" lvl="1" indent="0">
              <a:buNone/>
            </a:pPr>
            <a:endParaRPr kumimoji="1" lang="en-US" altLang="zh-CN" dirty="0">
              <a:solidFill>
                <a:schemeClr val="tx1">
                  <a:lumMod val="50000"/>
                  <a:lumOff val="50000"/>
                </a:schemeClr>
              </a:solidFill>
            </a:endParaRPr>
          </a:p>
        </p:txBody>
      </p:sp>
      <p:sp>
        <p:nvSpPr>
          <p:cNvPr id="4" name="灯片编号占位符 3">
            <a:extLst>
              <a:ext uri="{FF2B5EF4-FFF2-40B4-BE49-F238E27FC236}">
                <a16:creationId xmlns:a16="http://schemas.microsoft.com/office/drawing/2014/main" id="{1DD1902E-308F-5076-84AB-C332BD2CB917}"/>
              </a:ext>
            </a:extLst>
          </p:cNvPr>
          <p:cNvSpPr>
            <a:spLocks noGrp="1"/>
          </p:cNvSpPr>
          <p:nvPr>
            <p:ph type="sldNum" sz="quarter" idx="4"/>
          </p:nvPr>
        </p:nvSpPr>
        <p:spPr/>
        <p:txBody>
          <a:bodyPr/>
          <a:lstStyle/>
          <a:p>
            <a:fld id="{CB97EF2D-26AB-4B8E-994F-76E2F1993B11}" type="slidenum">
              <a:rPr lang="zh-CN" altLang="en-US" smtClean="0"/>
              <a:pPr/>
              <a:t>29</a:t>
            </a:fld>
            <a:endParaRPr lang="zh-CN" altLang="en-US" dirty="0"/>
          </a:p>
        </p:txBody>
      </p:sp>
      <p:pic>
        <p:nvPicPr>
          <p:cNvPr id="7" name="图片 6">
            <a:extLst>
              <a:ext uri="{FF2B5EF4-FFF2-40B4-BE49-F238E27FC236}">
                <a16:creationId xmlns:a16="http://schemas.microsoft.com/office/drawing/2014/main" id="{E9B5832E-CB1E-A484-A052-4B438AD9601A}"/>
              </a:ext>
            </a:extLst>
          </p:cNvPr>
          <p:cNvPicPr>
            <a:picLocks noChangeAspect="1"/>
          </p:cNvPicPr>
          <p:nvPr/>
        </p:nvPicPr>
        <p:blipFill>
          <a:blip r:embed="rId2"/>
          <a:stretch>
            <a:fillRect/>
          </a:stretch>
        </p:blipFill>
        <p:spPr>
          <a:xfrm>
            <a:off x="2009078" y="4042608"/>
            <a:ext cx="8173844" cy="1024514"/>
          </a:xfrm>
          <a:prstGeom prst="rect">
            <a:avLst/>
          </a:prstGeom>
        </p:spPr>
      </p:pic>
    </p:spTree>
    <p:extLst>
      <p:ext uri="{BB962C8B-B14F-4D97-AF65-F5344CB8AC3E}">
        <p14:creationId xmlns:p14="http://schemas.microsoft.com/office/powerpoint/2010/main" val="26062368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zh-CN" altLang="en-US" sz="3600" b="1" dirty="0"/>
              <a:t>语言模型和下游任务模型</a:t>
            </a:r>
            <a:endParaRPr lang="en-US" sz="3600" b="1" dirty="0"/>
          </a:p>
        </p:txBody>
      </p:sp>
      <p:sp>
        <p:nvSpPr>
          <p:cNvPr id="5" name="文本框 4">
            <a:extLst>
              <a:ext uri="{FF2B5EF4-FFF2-40B4-BE49-F238E27FC236}">
                <a16:creationId xmlns:a16="http://schemas.microsoft.com/office/drawing/2014/main" id="{C71BD89F-24EE-CD4C-CE39-854A2C795743}"/>
              </a:ext>
            </a:extLst>
          </p:cNvPr>
          <p:cNvSpPr txBox="1"/>
          <p:nvPr/>
        </p:nvSpPr>
        <p:spPr>
          <a:xfrm>
            <a:off x="157193" y="964166"/>
            <a:ext cx="11697054" cy="681725"/>
          </a:xfrm>
          <a:prstGeom prst="rect">
            <a:avLst/>
          </a:prstGeom>
          <a:noFill/>
        </p:spPr>
        <p:txBody>
          <a:bodyPr wrap="square" rtlCol="0">
            <a:spAutoFit/>
          </a:bodyPr>
          <a:lstStyle/>
          <a:p>
            <a:pPr>
              <a:lnSpc>
                <a:spcPct val="150000"/>
              </a:lnSpc>
            </a:pPr>
            <a:r>
              <a:rPr kumimoji="1" lang="zh-CN" altLang="en-US" sz="2800" b="1" dirty="0">
                <a:solidFill>
                  <a:schemeClr val="accent5">
                    <a:lumMod val="50000"/>
                  </a:schemeClr>
                </a:solidFill>
                <a:latin typeface="PingFang SC" panose="020B0400000000000000" pitchFamily="34" charset="-122"/>
                <a:ea typeface="PingFang SC" panose="020B0400000000000000" pitchFamily="34" charset="-122"/>
              </a:rPr>
              <a:t>现代自然语言处理的历史基本上就是下游任务与语言模型之间关系变化。</a:t>
            </a:r>
          </a:p>
        </p:txBody>
      </p:sp>
      <p:sp>
        <p:nvSpPr>
          <p:cNvPr id="4" name="圆角矩形 3">
            <a:extLst>
              <a:ext uri="{FF2B5EF4-FFF2-40B4-BE49-F238E27FC236}">
                <a16:creationId xmlns:a16="http://schemas.microsoft.com/office/drawing/2014/main" id="{F7567652-89EE-2B9B-28AF-87FE2121477E}"/>
              </a:ext>
            </a:extLst>
          </p:cNvPr>
          <p:cNvSpPr/>
          <p:nvPr/>
        </p:nvSpPr>
        <p:spPr>
          <a:xfrm>
            <a:off x="1175449" y="3225611"/>
            <a:ext cx="1632571" cy="1511080"/>
          </a:xfrm>
          <a:prstGeom prst="round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圆角矩形 13">
            <a:extLst>
              <a:ext uri="{FF2B5EF4-FFF2-40B4-BE49-F238E27FC236}">
                <a16:creationId xmlns:a16="http://schemas.microsoft.com/office/drawing/2014/main" id="{7987CAD3-CC4A-18C9-36BF-529821A6DF92}"/>
              </a:ext>
            </a:extLst>
          </p:cNvPr>
          <p:cNvSpPr/>
          <p:nvPr/>
        </p:nvSpPr>
        <p:spPr>
          <a:xfrm>
            <a:off x="4645820" y="3225611"/>
            <a:ext cx="1632571" cy="1511080"/>
          </a:xfrm>
          <a:prstGeom prst="roundRect">
            <a:avLst/>
          </a:prstGeom>
          <a:noFill/>
          <a:ln w="38100">
            <a:solidFill>
              <a:schemeClr val="accent5"/>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7" name="直线箭头连接符 16">
            <a:extLst>
              <a:ext uri="{FF2B5EF4-FFF2-40B4-BE49-F238E27FC236}">
                <a16:creationId xmlns:a16="http://schemas.microsoft.com/office/drawing/2014/main" id="{C04F167C-9B93-3393-FC3C-ECBF6B02B49D}"/>
              </a:ext>
            </a:extLst>
          </p:cNvPr>
          <p:cNvCxnSpPr>
            <a:cxnSpLocks/>
          </p:cNvCxnSpPr>
          <p:nvPr/>
        </p:nvCxnSpPr>
        <p:spPr>
          <a:xfrm>
            <a:off x="2808020" y="3801042"/>
            <a:ext cx="1837800" cy="0"/>
          </a:xfrm>
          <a:prstGeom prst="straightConnector1">
            <a:avLst/>
          </a:prstGeom>
          <a:ln w="508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7" name="文本框 26">
            <a:extLst>
              <a:ext uri="{FF2B5EF4-FFF2-40B4-BE49-F238E27FC236}">
                <a16:creationId xmlns:a16="http://schemas.microsoft.com/office/drawing/2014/main" id="{65A52114-2556-8480-BE0B-7ADE00148602}"/>
              </a:ext>
            </a:extLst>
          </p:cNvPr>
          <p:cNvSpPr txBox="1"/>
          <p:nvPr/>
        </p:nvSpPr>
        <p:spPr>
          <a:xfrm>
            <a:off x="3442232" y="3283528"/>
            <a:ext cx="646331" cy="369332"/>
          </a:xfrm>
          <a:prstGeom prst="rect">
            <a:avLst/>
          </a:prstGeom>
          <a:noFill/>
        </p:spPr>
        <p:txBody>
          <a:bodyPr wrap="none" rtlCol="0">
            <a:spAutoFit/>
          </a:bodyPr>
          <a:lstStyle/>
          <a:p>
            <a:r>
              <a:rPr kumimoji="1" lang="zh-CN" altLang="en-US" dirty="0"/>
              <a:t>拉近</a:t>
            </a:r>
          </a:p>
        </p:txBody>
      </p:sp>
      <p:cxnSp>
        <p:nvCxnSpPr>
          <p:cNvPr id="28" name="直线箭头连接符 27">
            <a:extLst>
              <a:ext uri="{FF2B5EF4-FFF2-40B4-BE49-F238E27FC236}">
                <a16:creationId xmlns:a16="http://schemas.microsoft.com/office/drawing/2014/main" id="{100AA744-6D4E-68CD-6A9E-D62F1E872BB5}"/>
              </a:ext>
            </a:extLst>
          </p:cNvPr>
          <p:cNvCxnSpPr>
            <a:cxnSpLocks/>
          </p:cNvCxnSpPr>
          <p:nvPr/>
        </p:nvCxnSpPr>
        <p:spPr>
          <a:xfrm>
            <a:off x="2808020" y="4244388"/>
            <a:ext cx="1837800" cy="0"/>
          </a:xfrm>
          <a:prstGeom prst="straightConnector1">
            <a:avLst/>
          </a:prstGeom>
          <a:ln w="508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9" name="文本框 28">
            <a:extLst>
              <a:ext uri="{FF2B5EF4-FFF2-40B4-BE49-F238E27FC236}">
                <a16:creationId xmlns:a16="http://schemas.microsoft.com/office/drawing/2014/main" id="{4FECA6ED-40A3-7BBE-906C-B04BD45C021C}"/>
              </a:ext>
            </a:extLst>
          </p:cNvPr>
          <p:cNvSpPr txBox="1"/>
          <p:nvPr/>
        </p:nvSpPr>
        <p:spPr>
          <a:xfrm>
            <a:off x="1084471" y="5088885"/>
            <a:ext cx="1723549" cy="400110"/>
          </a:xfrm>
          <a:prstGeom prst="rect">
            <a:avLst/>
          </a:prstGeom>
          <a:noFill/>
        </p:spPr>
        <p:txBody>
          <a:bodyPr wrap="none" rtlCol="0">
            <a:spAutoFit/>
          </a:bodyPr>
          <a:lstStyle/>
          <a:p>
            <a:r>
              <a:rPr kumimoji="1" lang="zh-CN" altLang="en-US" sz="2000" b="1" dirty="0"/>
              <a:t>下游任务模型</a:t>
            </a:r>
          </a:p>
        </p:txBody>
      </p:sp>
      <p:sp>
        <p:nvSpPr>
          <p:cNvPr id="30" name="文本框 29">
            <a:extLst>
              <a:ext uri="{FF2B5EF4-FFF2-40B4-BE49-F238E27FC236}">
                <a16:creationId xmlns:a16="http://schemas.microsoft.com/office/drawing/2014/main" id="{F8B24C10-F809-3277-178E-DFE1F2CBF927}"/>
              </a:ext>
            </a:extLst>
          </p:cNvPr>
          <p:cNvSpPr txBox="1"/>
          <p:nvPr/>
        </p:nvSpPr>
        <p:spPr>
          <a:xfrm>
            <a:off x="4853605" y="5088885"/>
            <a:ext cx="1217000" cy="400110"/>
          </a:xfrm>
          <a:prstGeom prst="rect">
            <a:avLst/>
          </a:prstGeom>
          <a:noFill/>
        </p:spPr>
        <p:txBody>
          <a:bodyPr wrap="none" rtlCol="0">
            <a:spAutoFit/>
          </a:bodyPr>
          <a:lstStyle/>
          <a:p>
            <a:r>
              <a:rPr kumimoji="1" lang="zh-CN" altLang="en-US" sz="2000" b="1" dirty="0"/>
              <a:t>语言模型</a:t>
            </a:r>
          </a:p>
        </p:txBody>
      </p:sp>
      <p:pic>
        <p:nvPicPr>
          <p:cNvPr id="1028" name="Picture 4" descr="FFM-Llama 2 - 台智雲">
            <a:extLst>
              <a:ext uri="{FF2B5EF4-FFF2-40B4-BE49-F238E27FC236}">
                <a16:creationId xmlns:a16="http://schemas.microsoft.com/office/drawing/2014/main" id="{F38D0D43-35F3-2DFB-CF7B-D4D5731EF2C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32604"/>
          <a:stretch/>
        </p:blipFill>
        <p:spPr bwMode="auto">
          <a:xfrm>
            <a:off x="5329638" y="3290245"/>
            <a:ext cx="826838" cy="55725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Google">
            <a:extLst>
              <a:ext uri="{FF2B5EF4-FFF2-40B4-BE49-F238E27FC236}">
                <a16:creationId xmlns:a16="http://schemas.microsoft.com/office/drawing/2014/main" id="{BA759C63-2E9A-3E60-9B9D-85F9E310273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85717" y="3989115"/>
            <a:ext cx="673729" cy="673729"/>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ChatGPT: Easily Explained">
            <a:extLst>
              <a:ext uri="{FF2B5EF4-FFF2-40B4-BE49-F238E27FC236}">
                <a16:creationId xmlns:a16="http://schemas.microsoft.com/office/drawing/2014/main" id="{F710FB4A-3A94-E179-D993-2B289255F08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36542" y="3608233"/>
            <a:ext cx="557257" cy="557257"/>
          </a:xfrm>
          <a:prstGeom prst="rect">
            <a:avLst/>
          </a:prstGeom>
          <a:noFill/>
          <a:extLst>
            <a:ext uri="{909E8E84-426E-40DD-AFC4-6F175D3DCCD1}">
              <a14:hiddenFill xmlns:a14="http://schemas.microsoft.com/office/drawing/2010/main">
                <a:solidFill>
                  <a:srgbClr val="FFFFFF"/>
                </a:solidFill>
              </a14:hiddenFill>
            </a:ext>
          </a:extLst>
        </p:spPr>
      </p:pic>
      <p:sp>
        <p:nvSpPr>
          <p:cNvPr id="35" name="文本框 34">
            <a:extLst>
              <a:ext uri="{FF2B5EF4-FFF2-40B4-BE49-F238E27FC236}">
                <a16:creationId xmlns:a16="http://schemas.microsoft.com/office/drawing/2014/main" id="{80690618-8B6C-3E38-FD4C-F7F29F228477}"/>
              </a:ext>
            </a:extLst>
          </p:cNvPr>
          <p:cNvSpPr txBox="1"/>
          <p:nvPr/>
        </p:nvSpPr>
        <p:spPr>
          <a:xfrm>
            <a:off x="7339384" y="2650287"/>
            <a:ext cx="2954655" cy="2677656"/>
          </a:xfrm>
          <a:prstGeom prst="rect">
            <a:avLst/>
          </a:prstGeom>
          <a:noFill/>
        </p:spPr>
        <p:txBody>
          <a:bodyPr wrap="none" rtlCol="0">
            <a:spAutoFit/>
          </a:bodyPr>
          <a:lstStyle/>
          <a:p>
            <a:r>
              <a:rPr kumimoji="1" lang="zh-CN" altLang="en-US" sz="2400" b="1" dirty="0">
                <a:solidFill>
                  <a:schemeClr val="accent3">
                    <a:lumMod val="60000"/>
                    <a:lumOff val="40000"/>
                  </a:schemeClr>
                </a:solidFill>
                <a:latin typeface="Microsoft YaHei" panose="020B0503020204020204" pitchFamily="34" charset="-122"/>
                <a:ea typeface="Microsoft YaHei" panose="020B0503020204020204" pitchFamily="34" charset="-122"/>
              </a:rPr>
              <a:t>使用语言模型</a:t>
            </a:r>
            <a:endParaRPr kumimoji="1" lang="en-US" altLang="zh-CN" sz="2400" b="1" dirty="0">
              <a:solidFill>
                <a:schemeClr val="accent3">
                  <a:lumMod val="60000"/>
                  <a:lumOff val="40000"/>
                </a:schemeClr>
              </a:solidFill>
              <a:latin typeface="Microsoft YaHei" panose="020B0503020204020204" pitchFamily="34" charset="-122"/>
              <a:ea typeface="Microsoft YaHei" panose="020B0503020204020204" pitchFamily="34" charset="-122"/>
            </a:endParaRPr>
          </a:p>
          <a:p>
            <a:endParaRPr kumimoji="1" lang="en-US" altLang="zh-CN" sz="2400" b="1" dirty="0">
              <a:latin typeface="Microsoft YaHei" panose="020B0503020204020204" pitchFamily="34" charset="-122"/>
              <a:ea typeface="Microsoft YaHei" panose="020B0503020204020204" pitchFamily="34" charset="-122"/>
            </a:endParaRPr>
          </a:p>
          <a:p>
            <a:endParaRPr kumimoji="1" lang="en-US" altLang="zh-CN" sz="2400" b="1" dirty="0">
              <a:latin typeface="Microsoft YaHei" panose="020B0503020204020204" pitchFamily="34" charset="-122"/>
              <a:ea typeface="Microsoft YaHei" panose="020B0503020204020204" pitchFamily="34" charset="-122"/>
            </a:endParaRPr>
          </a:p>
          <a:p>
            <a:r>
              <a:rPr kumimoji="1" lang="zh-CN" altLang="en-US" sz="2400" b="1" dirty="0">
                <a:solidFill>
                  <a:schemeClr val="bg2">
                    <a:lumMod val="50000"/>
                  </a:schemeClr>
                </a:solidFill>
                <a:latin typeface="Microsoft YaHei" panose="020B0503020204020204" pitchFamily="34" charset="-122"/>
                <a:ea typeface="Microsoft YaHei" panose="020B0503020204020204" pitchFamily="34" charset="-122"/>
              </a:rPr>
              <a:t>使用最好的语言模型</a:t>
            </a:r>
            <a:endParaRPr kumimoji="1" lang="en-US" altLang="zh-CN" sz="2400" b="1" dirty="0">
              <a:solidFill>
                <a:schemeClr val="bg2">
                  <a:lumMod val="50000"/>
                </a:schemeClr>
              </a:solidFill>
              <a:latin typeface="Microsoft YaHei" panose="020B0503020204020204" pitchFamily="34" charset="-122"/>
              <a:ea typeface="Microsoft YaHei" panose="020B0503020204020204" pitchFamily="34" charset="-122"/>
            </a:endParaRPr>
          </a:p>
          <a:p>
            <a:endParaRPr kumimoji="1" lang="en-US" altLang="zh-CN" sz="2400" b="1" dirty="0">
              <a:latin typeface="Microsoft YaHei" panose="020B0503020204020204" pitchFamily="34" charset="-122"/>
              <a:ea typeface="Microsoft YaHei" panose="020B0503020204020204" pitchFamily="34" charset="-122"/>
            </a:endParaRPr>
          </a:p>
          <a:p>
            <a:endParaRPr kumimoji="1" lang="en-US" altLang="zh-CN" sz="2400" b="1" dirty="0">
              <a:latin typeface="Microsoft YaHei" panose="020B0503020204020204" pitchFamily="34" charset="-122"/>
              <a:ea typeface="Microsoft YaHei" panose="020B0503020204020204" pitchFamily="34" charset="-122"/>
            </a:endParaRPr>
          </a:p>
          <a:p>
            <a:r>
              <a:rPr kumimoji="1" lang="zh-CN" altLang="en-US" sz="2400" b="1" dirty="0">
                <a:solidFill>
                  <a:schemeClr val="tx1">
                    <a:lumMod val="95000"/>
                    <a:lumOff val="5000"/>
                  </a:schemeClr>
                </a:solidFill>
                <a:latin typeface="Microsoft YaHei" panose="020B0503020204020204" pitchFamily="34" charset="-122"/>
                <a:ea typeface="Microsoft YaHei" panose="020B0503020204020204" pitchFamily="34" charset="-122"/>
              </a:rPr>
              <a:t>最好使用语言模型</a:t>
            </a:r>
          </a:p>
        </p:txBody>
      </p:sp>
      <p:sp>
        <p:nvSpPr>
          <p:cNvPr id="7" name="TextBox 6">
            <a:extLst>
              <a:ext uri="{FF2B5EF4-FFF2-40B4-BE49-F238E27FC236}">
                <a16:creationId xmlns:a16="http://schemas.microsoft.com/office/drawing/2014/main" id="{1747CF07-10C0-CE6D-02E0-7D5595331432}"/>
              </a:ext>
            </a:extLst>
          </p:cNvPr>
          <p:cNvSpPr txBox="1"/>
          <p:nvPr/>
        </p:nvSpPr>
        <p:spPr>
          <a:xfrm>
            <a:off x="0" y="6386775"/>
            <a:ext cx="8039584" cy="369332"/>
          </a:xfrm>
          <a:prstGeom prst="rect">
            <a:avLst/>
          </a:prstGeom>
          <a:noFill/>
        </p:spPr>
        <p:txBody>
          <a:bodyPr wrap="square">
            <a:spAutoFit/>
          </a:bodyPr>
          <a:lstStyle/>
          <a:p>
            <a:r>
              <a:rPr lang="zh-CN" altLang="en-US" dirty="0">
                <a:latin typeface="DengXian" panose="02010600030101010101" pitchFamily="2" charset="-122"/>
                <a:ea typeface="DengXian" panose="02010600030101010101" pitchFamily="2" charset="-122"/>
                <a:cs typeface="Times New Roman" panose="02020603050405020304" pitchFamily="18" charset="0"/>
              </a:rPr>
              <a:t>上海交通大学 </a:t>
            </a:r>
            <a:r>
              <a:rPr lang="en" altLang="zh-CN" dirty="0">
                <a:latin typeface="DengXian" panose="02010600030101010101" pitchFamily="2" charset="-122"/>
                <a:ea typeface="DengXian" panose="02010600030101010101" pitchFamily="2" charset="-122"/>
                <a:cs typeface="Times New Roman" panose="02020603050405020304" pitchFamily="18" charset="0"/>
              </a:rPr>
              <a:t>CS2916</a:t>
            </a:r>
            <a:r>
              <a:rPr lang="zh-CN" altLang="en" dirty="0">
                <a:latin typeface="DengXian" panose="02010600030101010101" pitchFamily="2" charset="-122"/>
                <a:ea typeface="DengXian" panose="02010600030101010101" pitchFamily="2" charset="-122"/>
                <a:cs typeface="Times New Roman" panose="02020603050405020304" pitchFamily="18" charset="0"/>
              </a:rPr>
              <a:t>：</a:t>
            </a:r>
            <a:r>
              <a:rPr lang="zh-CN" altLang="en-US" dirty="0">
                <a:latin typeface="DengXian" panose="02010600030101010101" pitchFamily="2" charset="-122"/>
                <a:ea typeface="DengXian" panose="02010600030101010101" pitchFamily="2" charset="-122"/>
                <a:cs typeface="Times New Roman" panose="02020603050405020304" pitchFamily="18" charset="0"/>
              </a:rPr>
              <a:t>大语言模型，</a:t>
            </a:r>
            <a:r>
              <a:rPr lang="en" altLang="zh-CN" dirty="0">
                <a:latin typeface="DengXian" panose="02010600030101010101" pitchFamily="2" charset="-122"/>
                <a:ea typeface="DengXian" panose="02010600030101010101" pitchFamily="2" charset="-122"/>
                <a:cs typeface="Times New Roman" panose="02020603050405020304" pitchFamily="18" charset="0"/>
              </a:rPr>
              <a:t> Prompting Engineering</a:t>
            </a:r>
            <a:endParaRPr lang="en-CN" dirty="0"/>
          </a:p>
        </p:txBody>
      </p:sp>
    </p:spTree>
    <p:extLst>
      <p:ext uri="{BB962C8B-B14F-4D97-AF65-F5344CB8AC3E}">
        <p14:creationId xmlns:p14="http://schemas.microsoft.com/office/powerpoint/2010/main" val="50130745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905D6F-2915-EF88-DA4B-7EE7DFAF5328}"/>
              </a:ext>
            </a:extLst>
          </p:cNvPr>
          <p:cNvSpPr>
            <a:spLocks noGrp="1"/>
          </p:cNvSpPr>
          <p:nvPr>
            <p:ph type="title"/>
          </p:nvPr>
        </p:nvSpPr>
        <p:spPr/>
        <p:txBody>
          <a:bodyPr/>
          <a:lstStyle/>
          <a:p>
            <a:pPr lvl="1"/>
            <a:r>
              <a:rPr lang="zh-CN" altLang="en-US" sz="3600" b="1" kern="1200" dirty="0">
                <a:latin typeface="DengXian" charset="-122"/>
                <a:ea typeface="DengXian" charset="-122"/>
                <a:cs typeface="Times New Roman" panose="02020603050405020304" pitchFamily="18" charset="0"/>
              </a:rPr>
              <a:t>上下文学习 </a:t>
            </a:r>
            <a:r>
              <a:rPr lang="en-US" altLang="zh-CN" sz="3600" b="1" kern="1200" dirty="0">
                <a:latin typeface="DengXian" charset="-122"/>
                <a:ea typeface="DengXian" charset="-122"/>
                <a:cs typeface="Times New Roman" panose="02020603050405020304" pitchFamily="18" charset="0"/>
              </a:rPr>
              <a:t>In-Context Learning</a:t>
            </a:r>
            <a:r>
              <a:rPr lang="zh-CN" altLang="en-US" sz="3600" b="1" kern="1200" dirty="0">
                <a:latin typeface="DengXian" charset="-122"/>
                <a:ea typeface="DengXian" charset="-122"/>
                <a:cs typeface="Times New Roman" panose="02020603050405020304" pitchFamily="18" charset="0"/>
              </a:rPr>
              <a:t>（</a:t>
            </a:r>
            <a:r>
              <a:rPr lang="en-US" altLang="zh-CN" sz="3600" b="1" kern="1200" dirty="0">
                <a:latin typeface="DengXian" charset="-122"/>
                <a:ea typeface="DengXian" charset="-122"/>
                <a:cs typeface="Times New Roman" panose="02020603050405020304" pitchFamily="18" charset="0"/>
              </a:rPr>
              <a:t>ICL</a:t>
            </a:r>
            <a:r>
              <a:rPr lang="zh-CN" altLang="en-US" sz="3600" b="1" kern="1200" dirty="0">
                <a:latin typeface="DengXian" charset="-122"/>
                <a:ea typeface="DengXian" charset="-122"/>
                <a:cs typeface="Times New Roman" panose="02020603050405020304" pitchFamily="18" charset="0"/>
              </a:rPr>
              <a:t>）</a:t>
            </a:r>
          </a:p>
        </p:txBody>
      </p:sp>
      <p:sp>
        <p:nvSpPr>
          <p:cNvPr id="3" name="内容占位符 2">
            <a:extLst>
              <a:ext uri="{FF2B5EF4-FFF2-40B4-BE49-F238E27FC236}">
                <a16:creationId xmlns:a16="http://schemas.microsoft.com/office/drawing/2014/main" id="{82EAB629-9889-9CB4-00F1-758DA7259E19}"/>
              </a:ext>
            </a:extLst>
          </p:cNvPr>
          <p:cNvSpPr>
            <a:spLocks noGrp="1"/>
          </p:cNvSpPr>
          <p:nvPr>
            <p:ph sz="quarter" idx="10"/>
          </p:nvPr>
        </p:nvSpPr>
        <p:spPr>
          <a:xfrm>
            <a:off x="417101" y="1143254"/>
            <a:ext cx="11103158" cy="5051897"/>
          </a:xfrm>
        </p:spPr>
        <p:txBody>
          <a:bodyPr/>
          <a:lstStyle/>
          <a:p>
            <a:pPr>
              <a:lnSpc>
                <a:spcPct val="130000"/>
              </a:lnSpc>
            </a:pPr>
            <a:r>
              <a:rPr lang="zh-CN" altLang="en-CN" b="0" dirty="0">
                <a:latin typeface="黑体" panose="02010609060101010101" pitchFamily="49" charset="-122"/>
                <a:ea typeface="黑体" panose="02010609060101010101" pitchFamily="49" charset="-122"/>
              </a:rPr>
              <a:t>不同</a:t>
            </a:r>
            <a:r>
              <a:rPr lang="zh-CN" altLang="en-US" b="0" dirty="0">
                <a:latin typeface="黑体" panose="02010609060101010101" pitchFamily="49" charset="-122"/>
                <a:ea typeface="黑体" panose="02010609060101010101" pitchFamily="49" charset="-122"/>
              </a:rPr>
              <a:t>的</a:t>
            </a:r>
            <a:r>
              <a:rPr lang="en-US" altLang="zh-CN" b="0" dirty="0">
                <a:latin typeface="黑体" panose="02010609060101010101" pitchFamily="49" charset="-122"/>
                <a:ea typeface="黑体" panose="02010609060101010101" pitchFamily="49" charset="-122"/>
              </a:rPr>
              <a:t>ICL</a:t>
            </a:r>
            <a:r>
              <a:rPr lang="zh-CN" altLang="en-US" b="0" dirty="0">
                <a:latin typeface="黑体" panose="02010609060101010101" pitchFamily="49" charset="-122"/>
                <a:ea typeface="黑体" panose="02010609060101010101" pitchFamily="49" charset="-122"/>
              </a:rPr>
              <a:t> 设置</a:t>
            </a:r>
            <a:endParaRPr lang="en-US" altLang="zh-CN" b="0" dirty="0">
              <a:latin typeface="黑体" panose="02010609060101010101" pitchFamily="49" charset="-122"/>
              <a:ea typeface="黑体" panose="02010609060101010101" pitchFamily="49" charset="-122"/>
            </a:endParaRPr>
          </a:p>
        </p:txBody>
      </p:sp>
      <p:sp>
        <p:nvSpPr>
          <p:cNvPr id="4" name="灯片编号占位符 3">
            <a:extLst>
              <a:ext uri="{FF2B5EF4-FFF2-40B4-BE49-F238E27FC236}">
                <a16:creationId xmlns:a16="http://schemas.microsoft.com/office/drawing/2014/main" id="{BC0EF3DE-4030-8BE3-C353-DDEAA2AB2090}"/>
              </a:ext>
            </a:extLst>
          </p:cNvPr>
          <p:cNvSpPr>
            <a:spLocks noGrp="1"/>
          </p:cNvSpPr>
          <p:nvPr>
            <p:ph type="sldNum" sz="quarter" idx="4"/>
          </p:nvPr>
        </p:nvSpPr>
        <p:spPr>
          <a:xfrm>
            <a:off x="9155516" y="6439239"/>
            <a:ext cx="2743200" cy="365126"/>
          </a:xfrm>
        </p:spPr>
        <p:txBody>
          <a:bodyPr/>
          <a:lstStyle/>
          <a:p>
            <a:fld id="{CB97EF2D-26AB-4B8E-994F-76E2F1993B11}" type="slidenum">
              <a:rPr lang="zh-CN" altLang="en-US" smtClean="0"/>
              <a:pPr/>
              <a:t>30</a:t>
            </a:fld>
            <a:endParaRPr lang="zh-CN" altLang="en-US" dirty="0"/>
          </a:p>
        </p:txBody>
      </p:sp>
      <p:pic>
        <p:nvPicPr>
          <p:cNvPr id="9" name="图片 8">
            <a:extLst>
              <a:ext uri="{FF2B5EF4-FFF2-40B4-BE49-F238E27FC236}">
                <a16:creationId xmlns:a16="http://schemas.microsoft.com/office/drawing/2014/main" id="{52CE6AC6-1E2F-C182-C8E4-F8836FFB00D5}"/>
              </a:ext>
            </a:extLst>
          </p:cNvPr>
          <p:cNvPicPr>
            <a:picLocks noChangeAspect="1"/>
          </p:cNvPicPr>
          <p:nvPr/>
        </p:nvPicPr>
        <p:blipFill rotWithShape="1">
          <a:blip r:embed="rId3">
            <a:extLst>
              <a:ext uri="{28A0092B-C50C-407E-A947-70E740481C1C}">
                <a14:useLocalDpi xmlns:a14="http://schemas.microsoft.com/office/drawing/2010/main" val="0"/>
              </a:ext>
            </a:extLst>
          </a:blip>
          <a:srcRect t="43921" b="14553"/>
          <a:stretch/>
        </p:blipFill>
        <p:spPr>
          <a:xfrm>
            <a:off x="526618" y="1647595"/>
            <a:ext cx="4320000" cy="952561"/>
          </a:xfrm>
          <a:prstGeom prst="rect">
            <a:avLst/>
          </a:prstGeom>
        </p:spPr>
      </p:pic>
      <p:pic>
        <p:nvPicPr>
          <p:cNvPr id="10" name="图片 9">
            <a:extLst>
              <a:ext uri="{FF2B5EF4-FFF2-40B4-BE49-F238E27FC236}">
                <a16:creationId xmlns:a16="http://schemas.microsoft.com/office/drawing/2014/main" id="{84885596-BA20-CDAC-412F-0E6FD7813027}"/>
              </a:ext>
            </a:extLst>
          </p:cNvPr>
          <p:cNvPicPr>
            <a:picLocks noChangeAspect="1"/>
          </p:cNvPicPr>
          <p:nvPr/>
        </p:nvPicPr>
        <p:blipFill rotWithShape="1">
          <a:blip r:embed="rId4">
            <a:extLst>
              <a:ext uri="{28A0092B-C50C-407E-A947-70E740481C1C}">
                <a14:useLocalDpi xmlns:a14="http://schemas.microsoft.com/office/drawing/2010/main" val="0"/>
              </a:ext>
            </a:extLst>
          </a:blip>
          <a:srcRect t="37878" b="11760"/>
          <a:stretch/>
        </p:blipFill>
        <p:spPr>
          <a:xfrm>
            <a:off x="526618" y="2943009"/>
            <a:ext cx="4320000" cy="1340663"/>
          </a:xfrm>
          <a:prstGeom prst="rect">
            <a:avLst/>
          </a:prstGeom>
        </p:spPr>
      </p:pic>
      <p:pic>
        <p:nvPicPr>
          <p:cNvPr id="11" name="图片 10">
            <a:extLst>
              <a:ext uri="{FF2B5EF4-FFF2-40B4-BE49-F238E27FC236}">
                <a16:creationId xmlns:a16="http://schemas.microsoft.com/office/drawing/2014/main" id="{91C6BFA3-305F-59A9-F3F2-4CB8C93E3B93}"/>
              </a:ext>
            </a:extLst>
          </p:cNvPr>
          <p:cNvPicPr>
            <a:picLocks noChangeAspect="1"/>
          </p:cNvPicPr>
          <p:nvPr/>
        </p:nvPicPr>
        <p:blipFill rotWithShape="1">
          <a:blip r:embed="rId5">
            <a:extLst>
              <a:ext uri="{28A0092B-C50C-407E-A947-70E740481C1C}">
                <a14:useLocalDpi xmlns:a14="http://schemas.microsoft.com/office/drawing/2010/main" val="0"/>
              </a:ext>
            </a:extLst>
          </a:blip>
          <a:srcRect t="38132"/>
          <a:stretch/>
        </p:blipFill>
        <p:spPr>
          <a:xfrm>
            <a:off x="526618" y="4668760"/>
            <a:ext cx="4320000" cy="1772192"/>
          </a:xfrm>
          <a:prstGeom prst="rect">
            <a:avLst/>
          </a:prstGeom>
        </p:spPr>
      </p:pic>
      <p:sp>
        <p:nvSpPr>
          <p:cNvPr id="12" name="文本框 11">
            <a:extLst>
              <a:ext uri="{FF2B5EF4-FFF2-40B4-BE49-F238E27FC236}">
                <a16:creationId xmlns:a16="http://schemas.microsoft.com/office/drawing/2014/main" id="{E750624A-A377-209F-2372-86C0162A2787}"/>
              </a:ext>
            </a:extLst>
          </p:cNvPr>
          <p:cNvSpPr txBox="1"/>
          <p:nvPr/>
        </p:nvSpPr>
        <p:spPr>
          <a:xfrm>
            <a:off x="521894" y="2620179"/>
            <a:ext cx="5070711" cy="400110"/>
          </a:xfrm>
          <a:prstGeom prst="rect">
            <a:avLst/>
          </a:prstGeom>
          <a:noFill/>
        </p:spPr>
        <p:txBody>
          <a:bodyPr wrap="square" rtlCol="0">
            <a:spAutoFit/>
          </a:bodyPr>
          <a:lstStyle/>
          <a:p>
            <a:r>
              <a:rPr lang="en-US" altLang="zh-CN" sz="2000" b="1" dirty="0">
                <a:latin typeface="Arial" panose="020B0604020202020204" pitchFamily="34" charset="0"/>
                <a:ea typeface="黑体" panose="02010609060101010101" pitchFamily="49" charset="-122"/>
                <a:cs typeface="Arial" panose="020B0604020202020204" pitchFamily="34" charset="0"/>
              </a:rPr>
              <a:t>Zero-shot</a:t>
            </a:r>
            <a:r>
              <a:rPr lang="en-US" altLang="zh-CN" sz="2000" b="1" dirty="0">
                <a:latin typeface="黑体" panose="02010609060101010101" pitchFamily="49" charset="-122"/>
                <a:ea typeface="黑体" panose="02010609060101010101" pitchFamily="49" charset="-122"/>
              </a:rPr>
              <a:t>: </a:t>
            </a:r>
            <a:r>
              <a:rPr lang="zh-CN" altLang="en-US" sz="2000" dirty="0">
                <a:latin typeface="黑体" panose="02010609060101010101" pitchFamily="49" charset="-122"/>
                <a:ea typeface="黑体" panose="02010609060101010101" pitchFamily="49" charset="-122"/>
              </a:rPr>
              <a:t>输入对任务的描述，直接预测</a:t>
            </a:r>
          </a:p>
        </p:txBody>
      </p:sp>
      <p:sp>
        <p:nvSpPr>
          <p:cNvPr id="13" name="文本框 12">
            <a:extLst>
              <a:ext uri="{FF2B5EF4-FFF2-40B4-BE49-F238E27FC236}">
                <a16:creationId xmlns:a16="http://schemas.microsoft.com/office/drawing/2014/main" id="{445083E5-E576-66A3-4A6D-944E67918F13}"/>
              </a:ext>
            </a:extLst>
          </p:cNvPr>
          <p:cNvSpPr txBox="1"/>
          <p:nvPr/>
        </p:nvSpPr>
        <p:spPr>
          <a:xfrm>
            <a:off x="430164" y="4253123"/>
            <a:ext cx="5538516" cy="400110"/>
          </a:xfrm>
          <a:prstGeom prst="rect">
            <a:avLst/>
          </a:prstGeom>
          <a:noFill/>
        </p:spPr>
        <p:txBody>
          <a:bodyPr wrap="square" rtlCol="0">
            <a:spAutoFit/>
          </a:bodyPr>
          <a:lstStyle/>
          <a:p>
            <a:r>
              <a:rPr lang="en-US" altLang="zh-CN" sz="2000" b="1" dirty="0">
                <a:latin typeface="Arial" panose="020B0604020202020204" pitchFamily="34" charset="0"/>
                <a:ea typeface="黑体" panose="02010609060101010101" pitchFamily="49" charset="-122"/>
                <a:cs typeface="Arial" panose="020B0604020202020204" pitchFamily="34" charset="0"/>
              </a:rPr>
              <a:t>One-shot</a:t>
            </a:r>
            <a:r>
              <a:rPr lang="en-US" altLang="zh-CN" sz="2000" b="1" dirty="0">
                <a:latin typeface="黑体" panose="02010609060101010101" pitchFamily="49" charset="-122"/>
                <a:ea typeface="黑体" panose="02010609060101010101" pitchFamily="49" charset="-122"/>
              </a:rPr>
              <a:t>: </a:t>
            </a:r>
            <a:r>
              <a:rPr lang="zh-CN" altLang="en-US" sz="2000" dirty="0">
                <a:latin typeface="黑体" panose="02010609060101010101" pitchFamily="49" charset="-122"/>
                <a:ea typeface="黑体" panose="02010609060101010101" pitchFamily="49" charset="-122"/>
              </a:rPr>
              <a:t>输入对任务的描述和一个例子</a:t>
            </a:r>
          </a:p>
        </p:txBody>
      </p:sp>
      <p:sp>
        <p:nvSpPr>
          <p:cNvPr id="14" name="文本框 13">
            <a:extLst>
              <a:ext uri="{FF2B5EF4-FFF2-40B4-BE49-F238E27FC236}">
                <a16:creationId xmlns:a16="http://schemas.microsoft.com/office/drawing/2014/main" id="{9F92537E-6B74-5F4F-644E-6AB49DD8EE61}"/>
              </a:ext>
            </a:extLst>
          </p:cNvPr>
          <p:cNvSpPr txBox="1"/>
          <p:nvPr/>
        </p:nvSpPr>
        <p:spPr>
          <a:xfrm>
            <a:off x="521894" y="6456479"/>
            <a:ext cx="4943357" cy="400110"/>
          </a:xfrm>
          <a:prstGeom prst="rect">
            <a:avLst/>
          </a:prstGeom>
          <a:noFill/>
        </p:spPr>
        <p:txBody>
          <a:bodyPr wrap="square" rtlCol="0">
            <a:spAutoFit/>
          </a:bodyPr>
          <a:lstStyle/>
          <a:p>
            <a:r>
              <a:rPr lang="en-US" altLang="zh-CN" sz="2000" b="1" dirty="0">
                <a:latin typeface="Arial" panose="020B0604020202020204" pitchFamily="34" charset="0"/>
                <a:ea typeface="黑体" panose="02010609060101010101" pitchFamily="49" charset="-122"/>
                <a:cs typeface="Arial" panose="020B0604020202020204" pitchFamily="34" charset="0"/>
              </a:rPr>
              <a:t>Few-shot</a:t>
            </a:r>
            <a:r>
              <a:rPr lang="en-US" altLang="zh-CN" sz="2000" b="1" dirty="0">
                <a:latin typeface="黑体" panose="02010609060101010101" pitchFamily="49" charset="-122"/>
                <a:ea typeface="黑体" panose="02010609060101010101" pitchFamily="49" charset="-122"/>
              </a:rPr>
              <a:t>: </a:t>
            </a:r>
            <a:r>
              <a:rPr lang="zh-CN" altLang="en-US" sz="2000" dirty="0">
                <a:latin typeface="黑体" panose="02010609060101010101" pitchFamily="49" charset="-122"/>
                <a:ea typeface="黑体" panose="02010609060101010101" pitchFamily="49" charset="-122"/>
              </a:rPr>
              <a:t>输入对任务的描述和多个例子</a:t>
            </a:r>
          </a:p>
        </p:txBody>
      </p:sp>
      <p:pic>
        <p:nvPicPr>
          <p:cNvPr id="15" name="图片 4">
            <a:extLst>
              <a:ext uri="{FF2B5EF4-FFF2-40B4-BE49-F238E27FC236}">
                <a16:creationId xmlns:a16="http://schemas.microsoft.com/office/drawing/2014/main" id="{703A4BEC-A3E3-D2D6-0B96-ECF7BF7D99D5}"/>
              </a:ext>
            </a:extLst>
          </p:cNvPr>
          <p:cNvPicPr>
            <a:picLocks noChangeAspect="1"/>
          </p:cNvPicPr>
          <p:nvPr/>
        </p:nvPicPr>
        <p:blipFill>
          <a:blip r:embed="rId6"/>
          <a:stretch>
            <a:fillRect/>
          </a:stretch>
        </p:blipFill>
        <p:spPr>
          <a:xfrm>
            <a:off x="5416440" y="1688453"/>
            <a:ext cx="6656058" cy="4417539"/>
          </a:xfrm>
          <a:prstGeom prst="rect">
            <a:avLst/>
          </a:prstGeom>
        </p:spPr>
      </p:pic>
      <p:sp>
        <p:nvSpPr>
          <p:cNvPr id="17" name="TextBox 16">
            <a:extLst>
              <a:ext uri="{FF2B5EF4-FFF2-40B4-BE49-F238E27FC236}">
                <a16:creationId xmlns:a16="http://schemas.microsoft.com/office/drawing/2014/main" id="{F631718E-EDA8-6EB5-F797-62C95643DD9F}"/>
              </a:ext>
            </a:extLst>
          </p:cNvPr>
          <p:cNvSpPr txBox="1"/>
          <p:nvPr/>
        </p:nvSpPr>
        <p:spPr>
          <a:xfrm>
            <a:off x="5416440" y="6050775"/>
            <a:ext cx="6656058" cy="460382"/>
          </a:xfrm>
          <a:prstGeom prst="rect">
            <a:avLst/>
          </a:prstGeom>
          <a:noFill/>
        </p:spPr>
        <p:txBody>
          <a:bodyPr wrap="square">
            <a:spAutoFit/>
          </a:bodyPr>
          <a:lstStyle/>
          <a:p>
            <a:pPr lvl="1" algn="ctr">
              <a:lnSpc>
                <a:spcPct val="150000"/>
              </a:lnSpc>
            </a:pPr>
            <a:r>
              <a:rPr lang="en" altLang="zh-CN" dirty="0"/>
              <a:t>GPT-3 </a:t>
            </a:r>
            <a:r>
              <a:rPr lang="zh-CN" altLang="en-US" dirty="0"/>
              <a:t>将 </a:t>
            </a:r>
            <a:r>
              <a:rPr lang="en" altLang="zh-CN" dirty="0"/>
              <a:t>LAMBADA </a:t>
            </a:r>
            <a:r>
              <a:rPr lang="zh-CN" altLang="en-US" dirty="0"/>
              <a:t>的 </a:t>
            </a:r>
            <a:r>
              <a:rPr lang="en" altLang="zh-CN" dirty="0"/>
              <a:t>SOTA </a:t>
            </a:r>
            <a:r>
              <a:rPr lang="zh-CN" altLang="en-US" dirty="0"/>
              <a:t>提高了 </a:t>
            </a:r>
            <a:r>
              <a:rPr lang="en-US" altLang="zh-CN" dirty="0"/>
              <a:t>18%</a:t>
            </a:r>
            <a:r>
              <a:rPr lang="zh-CN" altLang="en-US" dirty="0"/>
              <a:t>！</a:t>
            </a:r>
          </a:p>
        </p:txBody>
      </p:sp>
    </p:spTree>
    <p:extLst>
      <p:ext uri="{BB962C8B-B14F-4D97-AF65-F5344CB8AC3E}">
        <p14:creationId xmlns:p14="http://schemas.microsoft.com/office/powerpoint/2010/main" val="15019785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905D6F-2915-EF88-DA4B-7EE7DFAF5328}"/>
              </a:ext>
            </a:extLst>
          </p:cNvPr>
          <p:cNvSpPr>
            <a:spLocks noGrp="1"/>
          </p:cNvSpPr>
          <p:nvPr>
            <p:ph type="title"/>
          </p:nvPr>
        </p:nvSpPr>
        <p:spPr/>
        <p:txBody>
          <a:bodyPr/>
          <a:lstStyle/>
          <a:p>
            <a:pPr lvl="1"/>
            <a:r>
              <a:rPr lang="en-US" altLang="zh-CN" sz="3600" b="1" kern="1200" dirty="0">
                <a:latin typeface="DengXian" charset="-122"/>
                <a:ea typeface="DengXian" charset="-122"/>
                <a:cs typeface="Times New Roman" panose="02020603050405020304" pitchFamily="18" charset="0"/>
              </a:rPr>
              <a:t>ICL</a:t>
            </a:r>
            <a:r>
              <a:rPr lang="zh-CN" altLang="en-US" sz="3600" b="1" kern="1200" dirty="0">
                <a:latin typeface="DengXian" charset="-122"/>
                <a:ea typeface="DengXian" charset="-122"/>
                <a:cs typeface="Times New Roman" panose="02020603050405020304" pitchFamily="18" charset="0"/>
              </a:rPr>
              <a:t> 被认为是大模型的涌现能力</a:t>
            </a:r>
          </a:p>
        </p:txBody>
      </p:sp>
      <p:sp>
        <p:nvSpPr>
          <p:cNvPr id="3" name="内容占位符 2">
            <a:extLst>
              <a:ext uri="{FF2B5EF4-FFF2-40B4-BE49-F238E27FC236}">
                <a16:creationId xmlns:a16="http://schemas.microsoft.com/office/drawing/2014/main" id="{82EAB629-9889-9CB4-00F1-758DA7259E19}"/>
              </a:ext>
            </a:extLst>
          </p:cNvPr>
          <p:cNvSpPr>
            <a:spLocks noGrp="1"/>
          </p:cNvSpPr>
          <p:nvPr>
            <p:ph sz="quarter" idx="10"/>
          </p:nvPr>
        </p:nvSpPr>
        <p:spPr>
          <a:xfrm>
            <a:off x="417100" y="1290945"/>
            <a:ext cx="11076561" cy="5051897"/>
          </a:xfrm>
        </p:spPr>
        <p:txBody>
          <a:bodyPr/>
          <a:lstStyle/>
          <a:p>
            <a:pPr>
              <a:lnSpc>
                <a:spcPct val="130000"/>
              </a:lnSpc>
            </a:pPr>
            <a:r>
              <a:rPr lang="zh-CN" altLang="en-US" b="0" dirty="0">
                <a:latin typeface="黑体" panose="02010609060101010101" pitchFamily="49" charset="-122"/>
                <a:ea typeface="黑体" panose="02010609060101010101" pitchFamily="49" charset="-122"/>
              </a:rPr>
              <a:t>当模型参数规模未能达到某个阀值时，模型基本不具备解决此类任务的能力；当参数规模跨过阀值，模型对此类任务的效果出现明显性能增长</a:t>
            </a:r>
          </a:p>
          <a:p>
            <a:pPr lvl="1">
              <a:lnSpc>
                <a:spcPct val="130000"/>
              </a:lnSpc>
            </a:pPr>
            <a:endParaRPr lang="en-US" altLang="zh-CN" b="0" dirty="0">
              <a:latin typeface="黑体" panose="02010609060101010101" pitchFamily="49" charset="-122"/>
              <a:ea typeface="黑体" panose="02010609060101010101" pitchFamily="49" charset="-122"/>
            </a:endParaRPr>
          </a:p>
        </p:txBody>
      </p:sp>
      <p:sp>
        <p:nvSpPr>
          <p:cNvPr id="4" name="灯片编号占位符 3">
            <a:extLst>
              <a:ext uri="{FF2B5EF4-FFF2-40B4-BE49-F238E27FC236}">
                <a16:creationId xmlns:a16="http://schemas.microsoft.com/office/drawing/2014/main" id="{BC0EF3DE-4030-8BE3-C353-DDEAA2AB2090}"/>
              </a:ext>
            </a:extLst>
          </p:cNvPr>
          <p:cNvSpPr>
            <a:spLocks noGrp="1"/>
          </p:cNvSpPr>
          <p:nvPr>
            <p:ph type="sldNum" sz="quarter" idx="4"/>
          </p:nvPr>
        </p:nvSpPr>
        <p:spPr/>
        <p:txBody>
          <a:bodyPr/>
          <a:lstStyle/>
          <a:p>
            <a:fld id="{CB97EF2D-26AB-4B8E-994F-76E2F1993B11}" type="slidenum">
              <a:rPr lang="zh-CN" altLang="en-US" smtClean="0"/>
              <a:pPr/>
              <a:t>31</a:t>
            </a:fld>
            <a:endParaRPr lang="zh-CN" altLang="en-US" dirty="0"/>
          </a:p>
        </p:txBody>
      </p:sp>
      <p:pic>
        <p:nvPicPr>
          <p:cNvPr id="6" name="图片 5">
            <a:extLst>
              <a:ext uri="{FF2B5EF4-FFF2-40B4-BE49-F238E27FC236}">
                <a16:creationId xmlns:a16="http://schemas.microsoft.com/office/drawing/2014/main" id="{8C499226-1C6B-BC2E-3E30-7E350BBBAF7D}"/>
              </a:ext>
            </a:extLst>
          </p:cNvPr>
          <p:cNvPicPr>
            <a:picLocks noChangeAspect="1"/>
          </p:cNvPicPr>
          <p:nvPr/>
        </p:nvPicPr>
        <p:blipFill rotWithShape="1">
          <a:blip r:embed="rId3">
            <a:extLst>
              <a:ext uri="{28A0092B-C50C-407E-A947-70E740481C1C}">
                <a14:useLocalDpi xmlns:a14="http://schemas.microsoft.com/office/drawing/2010/main" val="0"/>
              </a:ext>
            </a:extLst>
          </a:blip>
          <a:srcRect l="9606" r="10652" b="20333"/>
          <a:stretch/>
        </p:blipFill>
        <p:spPr>
          <a:xfrm>
            <a:off x="1952264" y="2367719"/>
            <a:ext cx="7608423" cy="4490281"/>
          </a:xfrm>
          <a:prstGeom prst="rect">
            <a:avLst/>
          </a:prstGeom>
        </p:spPr>
      </p:pic>
    </p:spTree>
    <p:extLst>
      <p:ext uri="{BB962C8B-B14F-4D97-AF65-F5344CB8AC3E}">
        <p14:creationId xmlns:p14="http://schemas.microsoft.com/office/powerpoint/2010/main" val="16623651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905D6F-2915-EF88-DA4B-7EE7DFAF5328}"/>
              </a:ext>
            </a:extLst>
          </p:cNvPr>
          <p:cNvSpPr>
            <a:spLocks noGrp="1"/>
          </p:cNvSpPr>
          <p:nvPr>
            <p:ph type="title"/>
          </p:nvPr>
        </p:nvSpPr>
        <p:spPr/>
        <p:txBody>
          <a:bodyPr/>
          <a:lstStyle/>
          <a:p>
            <a:pPr lvl="1"/>
            <a:r>
              <a:rPr lang="zh-CN" altLang="en-US" sz="3600" b="1" kern="1200" dirty="0">
                <a:latin typeface="DengXian" charset="-122"/>
                <a:ea typeface="DengXian" charset="-122"/>
                <a:cs typeface="Times New Roman" panose="02020603050405020304" pitchFamily="18" charset="0"/>
              </a:rPr>
              <a:t>上下文学习在</a:t>
            </a:r>
            <a:r>
              <a:rPr lang="en-US" altLang="zh-CN" sz="3600" b="1" kern="1200" dirty="0">
                <a:latin typeface="DengXian" charset="-122"/>
                <a:ea typeface="DengXian" charset="-122"/>
                <a:cs typeface="Times New Roman" panose="02020603050405020304" pitchFamily="18" charset="0"/>
              </a:rPr>
              <a:t>GPT-3</a:t>
            </a:r>
            <a:r>
              <a:rPr lang="zh-CN" altLang="en-US" sz="3600" b="1" kern="1200" dirty="0">
                <a:latin typeface="DengXian" charset="-122"/>
                <a:ea typeface="DengXian" charset="-122"/>
                <a:cs typeface="Times New Roman" panose="02020603050405020304" pitchFamily="18" charset="0"/>
              </a:rPr>
              <a:t>上的研究结果</a:t>
            </a:r>
            <a:endParaRPr lang="en-US" altLang="zh-CN" sz="3600" b="1" kern="1200" dirty="0">
              <a:latin typeface="DengXian" charset="-122"/>
              <a:ea typeface="DengXian" charset="-122"/>
              <a:cs typeface="Times New Roman" panose="02020603050405020304" pitchFamily="18" charset="0"/>
            </a:endParaRPr>
          </a:p>
        </p:txBody>
      </p:sp>
      <p:sp>
        <p:nvSpPr>
          <p:cNvPr id="3" name="内容占位符 2">
            <a:extLst>
              <a:ext uri="{FF2B5EF4-FFF2-40B4-BE49-F238E27FC236}">
                <a16:creationId xmlns:a16="http://schemas.microsoft.com/office/drawing/2014/main" id="{82EAB629-9889-9CB4-00F1-758DA7259E19}"/>
              </a:ext>
            </a:extLst>
          </p:cNvPr>
          <p:cNvSpPr>
            <a:spLocks noGrp="1"/>
          </p:cNvSpPr>
          <p:nvPr>
            <p:ph sz="quarter" idx="10"/>
          </p:nvPr>
        </p:nvSpPr>
        <p:spPr>
          <a:xfrm>
            <a:off x="417100" y="1290945"/>
            <a:ext cx="6751796" cy="5051897"/>
          </a:xfrm>
        </p:spPr>
        <p:txBody>
          <a:bodyPr/>
          <a:lstStyle/>
          <a:p>
            <a:pPr>
              <a:lnSpc>
                <a:spcPct val="130000"/>
              </a:lnSpc>
            </a:pPr>
            <a:r>
              <a:rPr lang="en-US" altLang="zh-CN" b="0" dirty="0">
                <a:latin typeface="Arial" panose="020B0604020202020204" pitchFamily="34" charset="0"/>
                <a:ea typeface="黑体" panose="02010609060101010101" pitchFamily="49" charset="-122"/>
                <a:cs typeface="Arial" panose="020B0604020202020204" pitchFamily="34" charset="0"/>
              </a:rPr>
              <a:t>Zero-shot</a:t>
            </a:r>
            <a:r>
              <a:rPr lang="zh-CN" altLang="en-US" b="0" dirty="0">
                <a:latin typeface="Arial" panose="020B0604020202020204" pitchFamily="34" charset="0"/>
                <a:ea typeface="黑体" panose="02010609060101010101" pitchFamily="49" charset="-122"/>
                <a:cs typeface="Arial" panose="020B0604020202020204" pitchFamily="34" charset="0"/>
              </a:rPr>
              <a:t>、</a:t>
            </a:r>
            <a:r>
              <a:rPr lang="en-US" altLang="zh-CN" b="0" dirty="0">
                <a:latin typeface="Arial" panose="020B0604020202020204" pitchFamily="34" charset="0"/>
                <a:ea typeface="黑体" panose="02010609060101010101" pitchFamily="49" charset="-122"/>
                <a:cs typeface="Arial" panose="020B0604020202020204" pitchFamily="34" charset="0"/>
              </a:rPr>
              <a:t>one-shot</a:t>
            </a:r>
            <a:r>
              <a:rPr lang="zh-CN" altLang="en-US" b="0" dirty="0">
                <a:latin typeface="黑体" panose="02010609060101010101" pitchFamily="49" charset="-122"/>
                <a:ea typeface="黑体" panose="02010609060101010101" pitchFamily="49" charset="-122"/>
              </a:rPr>
              <a:t>能够取得尚可的效果</a:t>
            </a:r>
            <a:endParaRPr lang="en-US" altLang="zh-CN" b="0" dirty="0">
              <a:latin typeface="黑体" panose="02010609060101010101" pitchFamily="49" charset="-122"/>
              <a:ea typeface="黑体" panose="02010609060101010101" pitchFamily="49" charset="-122"/>
            </a:endParaRPr>
          </a:p>
          <a:p>
            <a:pPr>
              <a:lnSpc>
                <a:spcPct val="130000"/>
              </a:lnSpc>
            </a:pPr>
            <a:r>
              <a:rPr lang="zh-CN" altLang="en-US" dirty="0">
                <a:latin typeface="黑体" panose="02010609060101010101" pitchFamily="49" charset="-122"/>
                <a:ea typeface="黑体" panose="02010609060101010101" pitchFamily="49" charset="-122"/>
              </a:rPr>
              <a:t>在</a:t>
            </a:r>
            <a:r>
              <a:rPr lang="en-US" altLang="zh-CN" dirty="0">
                <a:latin typeface="Arial" panose="020B0604020202020204" pitchFamily="34" charset="0"/>
                <a:ea typeface="黑体" panose="02010609060101010101" pitchFamily="49" charset="-122"/>
                <a:cs typeface="Arial" panose="020B0604020202020204" pitchFamily="34" charset="0"/>
              </a:rPr>
              <a:t>few-shot</a:t>
            </a:r>
            <a:r>
              <a:rPr lang="zh-CN" altLang="en-US" dirty="0">
                <a:latin typeface="黑体" panose="02010609060101010101" pitchFamily="49" charset="-122"/>
                <a:ea typeface="黑体" panose="02010609060101010101" pitchFamily="49" charset="-122"/>
              </a:rPr>
              <a:t>设置下可能超过基于</a:t>
            </a:r>
            <a:r>
              <a:rPr lang="en-US" altLang="zh-CN" dirty="0">
                <a:latin typeface="Arial" panose="020B0604020202020204" pitchFamily="34" charset="0"/>
                <a:ea typeface="黑体" panose="02010609060101010101" pitchFamily="49" charset="-122"/>
                <a:cs typeface="Arial" panose="020B0604020202020204" pitchFamily="34" charset="0"/>
              </a:rPr>
              <a:t>fine-tuning</a:t>
            </a:r>
            <a:r>
              <a:rPr lang="zh-CN" altLang="en-US" dirty="0">
                <a:latin typeface="黑体" panose="02010609060101010101" pitchFamily="49" charset="-122"/>
                <a:ea typeface="黑体" panose="02010609060101010101" pitchFamily="49" charset="-122"/>
              </a:rPr>
              <a:t>的</a:t>
            </a:r>
            <a:r>
              <a:rPr lang="en-US" altLang="zh-CN" dirty="0">
                <a:latin typeface="Arial" panose="020B0604020202020204" pitchFamily="34" charset="0"/>
                <a:ea typeface="黑体" panose="02010609060101010101" pitchFamily="49" charset="-122"/>
                <a:cs typeface="Arial" panose="020B0604020202020204" pitchFamily="34" charset="0"/>
              </a:rPr>
              <a:t>SOTA</a:t>
            </a:r>
            <a:r>
              <a:rPr lang="zh-CN" altLang="en-US" dirty="0">
                <a:latin typeface="黑体" panose="02010609060101010101" pitchFamily="49" charset="-122"/>
                <a:ea typeface="黑体" panose="02010609060101010101" pitchFamily="49" charset="-122"/>
              </a:rPr>
              <a:t>模型</a:t>
            </a:r>
            <a:endParaRPr lang="en-US" altLang="zh-CN" dirty="0">
              <a:latin typeface="黑体" panose="02010609060101010101" pitchFamily="49" charset="-122"/>
              <a:ea typeface="黑体" panose="02010609060101010101" pitchFamily="49" charset="-122"/>
            </a:endParaRPr>
          </a:p>
          <a:p>
            <a:pPr>
              <a:lnSpc>
                <a:spcPct val="130000"/>
              </a:lnSpc>
            </a:pPr>
            <a:r>
              <a:rPr lang="en-US" altLang="zh-CN" b="0" dirty="0">
                <a:latin typeface="Arial" panose="020B0604020202020204" pitchFamily="34" charset="0"/>
                <a:ea typeface="黑体" panose="02010609060101010101" pitchFamily="49" charset="-122"/>
                <a:cs typeface="Arial" panose="020B0604020202020204" pitchFamily="34" charset="0"/>
              </a:rPr>
              <a:t>ICL</a:t>
            </a:r>
            <a:r>
              <a:rPr lang="zh-CN" altLang="en-US" b="0" dirty="0">
                <a:latin typeface="黑体" panose="02010609060101010101" pitchFamily="49" charset="-122"/>
                <a:ea typeface="黑体" panose="02010609060101010101" pitchFamily="49" charset="-122"/>
              </a:rPr>
              <a:t>在预测过程中存在方差大、不稳定的问题，设计提示时潜在的问题：</a:t>
            </a:r>
            <a:endParaRPr lang="en-US" altLang="zh-CN" b="0" dirty="0">
              <a:latin typeface="黑体" panose="02010609060101010101" pitchFamily="49" charset="-122"/>
              <a:ea typeface="黑体" panose="02010609060101010101" pitchFamily="49" charset="-122"/>
            </a:endParaRPr>
          </a:p>
          <a:p>
            <a:pPr lvl="1">
              <a:lnSpc>
                <a:spcPct val="130000"/>
              </a:lnSpc>
            </a:pPr>
            <a:r>
              <a:rPr lang="zh-CN" altLang="en-US" b="0" dirty="0">
                <a:latin typeface="黑体" panose="02010609060101010101" pitchFamily="49" charset="-122"/>
                <a:ea typeface="黑体" panose="02010609060101010101" pitchFamily="49" charset="-122"/>
              </a:rPr>
              <a:t>样本自身的正确与否是否重要？</a:t>
            </a:r>
            <a:endParaRPr lang="en-US" altLang="zh-CN" b="0" dirty="0">
              <a:latin typeface="黑体" panose="02010609060101010101" pitchFamily="49" charset="-122"/>
              <a:ea typeface="黑体" panose="02010609060101010101" pitchFamily="49" charset="-122"/>
            </a:endParaRPr>
          </a:p>
          <a:p>
            <a:pPr lvl="1">
              <a:lnSpc>
                <a:spcPct val="130000"/>
              </a:lnSpc>
            </a:pPr>
            <a:r>
              <a:rPr lang="zh-CN" altLang="en-US" dirty="0">
                <a:latin typeface="黑体" panose="02010609060101010101" pitchFamily="49" charset="-122"/>
                <a:ea typeface="黑体" panose="02010609060101010101" pitchFamily="49" charset="-122"/>
              </a:rPr>
              <a:t>样本的数量、顺序有什么影响？</a:t>
            </a:r>
            <a:endParaRPr lang="en-US" altLang="zh-CN" dirty="0">
              <a:latin typeface="黑体" panose="02010609060101010101" pitchFamily="49" charset="-122"/>
              <a:ea typeface="黑体" panose="02010609060101010101" pitchFamily="49" charset="-122"/>
            </a:endParaRPr>
          </a:p>
          <a:p>
            <a:pPr lvl="1">
              <a:lnSpc>
                <a:spcPct val="130000"/>
              </a:lnSpc>
            </a:pPr>
            <a:r>
              <a:rPr lang="zh-CN" altLang="en-US" b="0" dirty="0">
                <a:latin typeface="黑体" panose="02010609060101010101" pitchFamily="49" charset="-122"/>
                <a:ea typeface="黑体" panose="02010609060101010101" pitchFamily="49" charset="-122"/>
              </a:rPr>
              <a:t>模板指令对预测有什么影响？</a:t>
            </a:r>
            <a:endParaRPr lang="en-US" altLang="zh-CN" b="0" dirty="0">
              <a:latin typeface="黑体" panose="02010609060101010101" pitchFamily="49" charset="-122"/>
              <a:ea typeface="黑体" panose="02010609060101010101" pitchFamily="49" charset="-122"/>
            </a:endParaRPr>
          </a:p>
          <a:p>
            <a:pPr lvl="1">
              <a:lnSpc>
                <a:spcPct val="130000"/>
              </a:lnSpc>
            </a:pPr>
            <a:r>
              <a:rPr lang="en-US" altLang="zh-CN" dirty="0">
                <a:latin typeface="黑体" panose="02010609060101010101" pitchFamily="49" charset="-122"/>
                <a:ea typeface="黑体" panose="02010609060101010101" pitchFamily="49" charset="-122"/>
              </a:rPr>
              <a:t>…</a:t>
            </a:r>
            <a:endParaRPr lang="en-US" altLang="zh-CN" b="0" dirty="0">
              <a:latin typeface="黑体" panose="02010609060101010101" pitchFamily="49" charset="-122"/>
              <a:ea typeface="黑体" panose="02010609060101010101" pitchFamily="49" charset="-122"/>
            </a:endParaRPr>
          </a:p>
        </p:txBody>
      </p:sp>
      <p:sp>
        <p:nvSpPr>
          <p:cNvPr id="4" name="灯片编号占位符 3">
            <a:extLst>
              <a:ext uri="{FF2B5EF4-FFF2-40B4-BE49-F238E27FC236}">
                <a16:creationId xmlns:a16="http://schemas.microsoft.com/office/drawing/2014/main" id="{BC0EF3DE-4030-8BE3-C353-DDEAA2AB2090}"/>
              </a:ext>
            </a:extLst>
          </p:cNvPr>
          <p:cNvSpPr>
            <a:spLocks noGrp="1"/>
          </p:cNvSpPr>
          <p:nvPr>
            <p:ph type="sldNum" sz="quarter" idx="4"/>
          </p:nvPr>
        </p:nvSpPr>
        <p:spPr>
          <a:xfrm>
            <a:off x="9155516" y="6439239"/>
            <a:ext cx="2743200" cy="365126"/>
          </a:xfrm>
        </p:spPr>
        <p:txBody>
          <a:bodyPr/>
          <a:lstStyle/>
          <a:p>
            <a:fld id="{CB97EF2D-26AB-4B8E-994F-76E2F1993B11}" type="slidenum">
              <a:rPr lang="zh-CN" altLang="en-US" smtClean="0"/>
              <a:pPr/>
              <a:t>32</a:t>
            </a:fld>
            <a:endParaRPr lang="zh-CN" altLang="en-US" dirty="0"/>
          </a:p>
        </p:txBody>
      </p:sp>
      <p:pic>
        <p:nvPicPr>
          <p:cNvPr id="5" name="图片 4">
            <a:extLst>
              <a:ext uri="{FF2B5EF4-FFF2-40B4-BE49-F238E27FC236}">
                <a16:creationId xmlns:a16="http://schemas.microsoft.com/office/drawing/2014/main" id="{E1CA2F3E-FEB2-F666-11CC-9A7221A41F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68896" y="1847087"/>
            <a:ext cx="4472300" cy="4336187"/>
          </a:xfrm>
          <a:prstGeom prst="rect">
            <a:avLst/>
          </a:prstGeom>
        </p:spPr>
      </p:pic>
    </p:spTree>
    <p:extLst>
      <p:ext uri="{BB962C8B-B14F-4D97-AF65-F5344CB8AC3E}">
        <p14:creationId xmlns:p14="http://schemas.microsoft.com/office/powerpoint/2010/main" val="15006592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905D6F-2915-EF88-DA4B-7EE7DFAF5328}"/>
              </a:ext>
            </a:extLst>
          </p:cNvPr>
          <p:cNvSpPr>
            <a:spLocks noGrp="1"/>
          </p:cNvSpPr>
          <p:nvPr>
            <p:ph type="title"/>
          </p:nvPr>
        </p:nvSpPr>
        <p:spPr/>
        <p:txBody>
          <a:bodyPr/>
          <a:lstStyle/>
          <a:p>
            <a:pPr lvl="1"/>
            <a:r>
              <a:rPr lang="zh-CN" altLang="en-US" sz="3600" b="1" kern="1200" dirty="0">
                <a:latin typeface="DengXian" charset="-122"/>
                <a:ea typeface="DengXian" charset="-122"/>
                <a:cs typeface="Times New Roman" panose="02020603050405020304" pitchFamily="18" charset="0"/>
              </a:rPr>
              <a:t>样本的正确性对</a:t>
            </a:r>
            <a:r>
              <a:rPr lang="en-US" altLang="zh-CN" sz="3600" b="1" kern="1200" dirty="0">
                <a:latin typeface="DengXian" charset="-122"/>
                <a:ea typeface="DengXian" charset="-122"/>
                <a:cs typeface="Times New Roman" panose="02020603050405020304" pitchFamily="18" charset="0"/>
              </a:rPr>
              <a:t>ICL</a:t>
            </a:r>
            <a:r>
              <a:rPr lang="zh-CN" altLang="en-US" sz="3600" b="1" kern="1200" dirty="0">
                <a:latin typeface="DengXian" charset="-122"/>
                <a:ea typeface="DengXian" charset="-122"/>
                <a:cs typeface="Times New Roman" panose="02020603050405020304" pitchFamily="18" charset="0"/>
              </a:rPr>
              <a:t>的影响</a:t>
            </a:r>
          </a:p>
        </p:txBody>
      </p:sp>
      <p:sp>
        <p:nvSpPr>
          <p:cNvPr id="3" name="内容占位符 2">
            <a:extLst>
              <a:ext uri="{FF2B5EF4-FFF2-40B4-BE49-F238E27FC236}">
                <a16:creationId xmlns:a16="http://schemas.microsoft.com/office/drawing/2014/main" id="{82EAB629-9889-9CB4-00F1-758DA7259E19}"/>
              </a:ext>
            </a:extLst>
          </p:cNvPr>
          <p:cNvSpPr>
            <a:spLocks noGrp="1"/>
          </p:cNvSpPr>
          <p:nvPr>
            <p:ph sz="quarter" idx="10"/>
          </p:nvPr>
        </p:nvSpPr>
        <p:spPr>
          <a:xfrm>
            <a:off x="417100" y="1290945"/>
            <a:ext cx="11369616" cy="5051897"/>
          </a:xfrm>
        </p:spPr>
        <p:txBody>
          <a:bodyPr/>
          <a:lstStyle/>
          <a:p>
            <a:pPr lvl="1">
              <a:lnSpc>
                <a:spcPct val="130000"/>
              </a:lnSpc>
            </a:pPr>
            <a:r>
              <a:rPr lang="zh-CN" altLang="en-US" dirty="0">
                <a:latin typeface="Arial" panose="020B0604020202020204" pitchFamily="34" charset="0"/>
                <a:ea typeface="黑体" panose="02010609060101010101" pitchFamily="49" charset="-122"/>
                <a:cs typeface="Arial" panose="020B0604020202020204" pitchFamily="34" charset="0"/>
              </a:rPr>
              <a:t>设置</a:t>
            </a:r>
            <a:r>
              <a:rPr lang="en-US" altLang="zh-CN" dirty="0">
                <a:latin typeface="Arial" panose="020B0604020202020204" pitchFamily="34" charset="0"/>
                <a:ea typeface="黑体" panose="02010609060101010101" pitchFamily="49" charset="-122"/>
                <a:cs typeface="Arial" panose="020B0604020202020204" pitchFamily="34" charset="0"/>
              </a:rPr>
              <a:t>1</a:t>
            </a:r>
            <a:r>
              <a:rPr lang="zh-CN" altLang="en-US" dirty="0">
                <a:latin typeface="Arial" panose="020B0604020202020204" pitchFamily="34" charset="0"/>
                <a:ea typeface="黑体" panose="02010609060101010101" pitchFamily="49" charset="-122"/>
                <a:cs typeface="Arial" panose="020B0604020202020204" pitchFamily="34" charset="0"/>
              </a:rPr>
              <a:t>：</a:t>
            </a:r>
            <a:r>
              <a:rPr lang="en-US" altLang="zh-CN" dirty="0">
                <a:latin typeface="Arial" panose="020B0604020202020204" pitchFamily="34" charset="0"/>
                <a:ea typeface="黑体" panose="02010609060101010101" pitchFamily="49" charset="-122"/>
                <a:cs typeface="Arial" panose="020B0604020202020204" pitchFamily="34" charset="0"/>
              </a:rPr>
              <a:t>No Demonstration</a:t>
            </a:r>
            <a:r>
              <a:rPr lang="zh-CN" altLang="en-US" dirty="0">
                <a:latin typeface="Arial" panose="020B0604020202020204" pitchFamily="34" charset="0"/>
                <a:ea typeface="黑体" panose="02010609060101010101" pitchFamily="49" charset="-122"/>
                <a:cs typeface="Arial" panose="020B0604020202020204" pitchFamily="34" charset="0"/>
              </a:rPr>
              <a:t>：没有任何训练样本，相当于零样本场景；</a:t>
            </a:r>
            <a:endParaRPr lang="en-US" altLang="zh-CN" dirty="0">
              <a:latin typeface="Arial" panose="020B0604020202020204" pitchFamily="34" charset="0"/>
              <a:ea typeface="黑体" panose="02010609060101010101" pitchFamily="49" charset="-122"/>
              <a:cs typeface="Arial" panose="020B0604020202020204" pitchFamily="34" charset="0"/>
            </a:endParaRPr>
          </a:p>
          <a:p>
            <a:pPr lvl="1">
              <a:lnSpc>
                <a:spcPct val="130000"/>
              </a:lnSpc>
            </a:pPr>
            <a:r>
              <a:rPr lang="zh-CN" altLang="en-US" b="0" dirty="0">
                <a:latin typeface="Arial" panose="020B0604020202020204" pitchFamily="34" charset="0"/>
                <a:ea typeface="黑体" panose="02010609060101010101" pitchFamily="49" charset="-122"/>
                <a:cs typeface="Arial" panose="020B0604020202020204" pitchFamily="34" charset="0"/>
              </a:rPr>
              <a:t>设置</a:t>
            </a:r>
            <a:r>
              <a:rPr lang="en-US" altLang="zh-CN" b="0" dirty="0">
                <a:latin typeface="Arial" panose="020B0604020202020204" pitchFamily="34" charset="0"/>
                <a:ea typeface="黑体" panose="02010609060101010101" pitchFamily="49" charset="-122"/>
                <a:cs typeface="Arial" panose="020B0604020202020204" pitchFamily="34" charset="0"/>
              </a:rPr>
              <a:t>2</a:t>
            </a:r>
            <a:r>
              <a:rPr lang="zh-CN" altLang="en-US" b="0" dirty="0">
                <a:latin typeface="Arial" panose="020B0604020202020204" pitchFamily="34" charset="0"/>
                <a:ea typeface="黑体" panose="02010609060101010101" pitchFamily="49" charset="-122"/>
                <a:cs typeface="Arial" panose="020B0604020202020204" pitchFamily="34" charset="0"/>
              </a:rPr>
              <a:t>：</a:t>
            </a:r>
            <a:r>
              <a:rPr lang="en-US" altLang="zh-CN" b="0" dirty="0">
                <a:latin typeface="Arial" panose="020B0604020202020204" pitchFamily="34" charset="0"/>
                <a:ea typeface="黑体" panose="02010609060101010101" pitchFamily="49" charset="-122"/>
                <a:cs typeface="Arial" panose="020B0604020202020204" pitchFamily="34" charset="0"/>
              </a:rPr>
              <a:t>Demonstration w/ gold labels</a:t>
            </a:r>
            <a:r>
              <a:rPr lang="zh-CN" altLang="en-US" b="0" dirty="0">
                <a:latin typeface="Arial" panose="020B0604020202020204" pitchFamily="34" charset="0"/>
                <a:ea typeface="黑体" panose="02010609060101010101" pitchFamily="49" charset="-122"/>
                <a:cs typeface="Arial" panose="020B0604020202020204" pitchFamily="34" charset="0"/>
              </a:rPr>
              <a:t>：每个标注样本和标签是正确对应的；</a:t>
            </a:r>
            <a:endParaRPr lang="en-US" altLang="zh-CN" b="0" dirty="0">
              <a:latin typeface="Arial" panose="020B0604020202020204" pitchFamily="34" charset="0"/>
              <a:ea typeface="黑体" panose="02010609060101010101" pitchFamily="49" charset="-122"/>
              <a:cs typeface="Arial" panose="020B0604020202020204" pitchFamily="34" charset="0"/>
            </a:endParaRPr>
          </a:p>
          <a:p>
            <a:pPr lvl="1">
              <a:lnSpc>
                <a:spcPct val="130000"/>
              </a:lnSpc>
            </a:pPr>
            <a:r>
              <a:rPr lang="zh-CN" altLang="en-US" dirty="0">
                <a:latin typeface="Arial" panose="020B0604020202020204" pitchFamily="34" charset="0"/>
                <a:ea typeface="黑体" panose="02010609060101010101" pitchFamily="49" charset="-122"/>
                <a:cs typeface="Arial" panose="020B0604020202020204" pitchFamily="34" charset="0"/>
              </a:rPr>
              <a:t>设置</a:t>
            </a:r>
            <a:r>
              <a:rPr lang="en-US" altLang="zh-CN" dirty="0">
                <a:latin typeface="Arial" panose="020B0604020202020204" pitchFamily="34" charset="0"/>
                <a:ea typeface="黑体" panose="02010609060101010101" pitchFamily="49" charset="-122"/>
                <a:cs typeface="Arial" panose="020B0604020202020204" pitchFamily="34" charset="0"/>
              </a:rPr>
              <a:t>3</a:t>
            </a:r>
            <a:r>
              <a:rPr lang="zh-CN" altLang="en-US" dirty="0">
                <a:latin typeface="Arial" panose="020B0604020202020204" pitchFamily="34" charset="0"/>
                <a:ea typeface="黑体" panose="02010609060101010101" pitchFamily="49" charset="-122"/>
                <a:cs typeface="Arial" panose="020B0604020202020204" pitchFamily="34" charset="0"/>
              </a:rPr>
              <a:t>：</a:t>
            </a:r>
            <a:r>
              <a:rPr lang="en-US" altLang="zh-CN" dirty="0">
                <a:latin typeface="Arial" panose="020B0604020202020204" pitchFamily="34" charset="0"/>
                <a:ea typeface="黑体" panose="02010609060101010101" pitchFamily="49" charset="-122"/>
                <a:cs typeface="Arial" panose="020B0604020202020204" pitchFamily="34" charset="0"/>
              </a:rPr>
              <a:t>Demonstration w/ random labels</a:t>
            </a:r>
            <a:r>
              <a:rPr lang="zh-CN" altLang="en-US" dirty="0">
                <a:latin typeface="Arial" panose="020B0604020202020204" pitchFamily="34" charset="0"/>
                <a:ea typeface="黑体" panose="02010609060101010101" pitchFamily="49" charset="-122"/>
                <a:cs typeface="Arial" panose="020B0604020202020204" pitchFamily="34" charset="0"/>
              </a:rPr>
              <a:t>：样本的标签被随机替换为错误的标签；</a:t>
            </a:r>
            <a:endParaRPr lang="en-US" altLang="zh-CN" b="0" dirty="0">
              <a:latin typeface="Arial" panose="020B0604020202020204" pitchFamily="34" charset="0"/>
              <a:ea typeface="黑体" panose="02010609060101010101" pitchFamily="49" charset="-122"/>
              <a:cs typeface="Arial" panose="020B0604020202020204" pitchFamily="34" charset="0"/>
            </a:endParaRPr>
          </a:p>
        </p:txBody>
      </p:sp>
      <p:sp>
        <p:nvSpPr>
          <p:cNvPr id="4" name="灯片编号占位符 3">
            <a:extLst>
              <a:ext uri="{FF2B5EF4-FFF2-40B4-BE49-F238E27FC236}">
                <a16:creationId xmlns:a16="http://schemas.microsoft.com/office/drawing/2014/main" id="{BC0EF3DE-4030-8BE3-C353-DDEAA2AB2090}"/>
              </a:ext>
            </a:extLst>
          </p:cNvPr>
          <p:cNvSpPr>
            <a:spLocks noGrp="1"/>
          </p:cNvSpPr>
          <p:nvPr>
            <p:ph type="sldNum" sz="quarter" idx="4"/>
          </p:nvPr>
        </p:nvSpPr>
        <p:spPr>
          <a:xfrm>
            <a:off x="9155516" y="6439239"/>
            <a:ext cx="2743200" cy="365126"/>
          </a:xfrm>
        </p:spPr>
        <p:txBody>
          <a:bodyPr/>
          <a:lstStyle/>
          <a:p>
            <a:fld id="{CB97EF2D-26AB-4B8E-994F-76E2F1993B11}" type="slidenum">
              <a:rPr lang="zh-CN" altLang="en-US" smtClean="0"/>
              <a:pPr/>
              <a:t>33</a:t>
            </a:fld>
            <a:endParaRPr lang="zh-CN" altLang="en-US" dirty="0"/>
          </a:p>
        </p:txBody>
      </p:sp>
      <p:pic>
        <p:nvPicPr>
          <p:cNvPr id="6" name="图片 5">
            <a:extLst>
              <a:ext uri="{FF2B5EF4-FFF2-40B4-BE49-F238E27FC236}">
                <a16:creationId xmlns:a16="http://schemas.microsoft.com/office/drawing/2014/main" id="{2BBED9E9-A31E-AD94-2F39-3B01379DB8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6179" y="2788825"/>
            <a:ext cx="10339642" cy="4015540"/>
          </a:xfrm>
          <a:prstGeom prst="rect">
            <a:avLst/>
          </a:prstGeom>
        </p:spPr>
      </p:pic>
      <p:sp>
        <p:nvSpPr>
          <p:cNvPr id="5" name="TextBox 4">
            <a:extLst>
              <a:ext uri="{FF2B5EF4-FFF2-40B4-BE49-F238E27FC236}">
                <a16:creationId xmlns:a16="http://schemas.microsoft.com/office/drawing/2014/main" id="{619F6E55-410B-950F-BBFE-9A12F3B6899D}"/>
              </a:ext>
            </a:extLst>
          </p:cNvPr>
          <p:cNvSpPr txBox="1"/>
          <p:nvPr/>
        </p:nvSpPr>
        <p:spPr>
          <a:xfrm>
            <a:off x="208514" y="6427580"/>
            <a:ext cx="9872794" cy="414922"/>
          </a:xfrm>
          <a:prstGeom prst="rect">
            <a:avLst/>
          </a:prstGeom>
          <a:noFill/>
        </p:spPr>
        <p:txBody>
          <a:bodyPr wrap="square">
            <a:spAutoFit/>
          </a:bodyPr>
          <a:lstStyle/>
          <a:p>
            <a:pPr>
              <a:lnSpc>
                <a:spcPct val="130000"/>
              </a:lnSpc>
            </a:pPr>
            <a:r>
              <a:rPr lang="en-US" altLang="zh-CN" sz="1800" b="0" dirty="0">
                <a:latin typeface="Arial" panose="020B0604020202020204" pitchFamily="34" charset="0"/>
                <a:ea typeface="黑体" panose="02010609060101010101" pitchFamily="49" charset="-122"/>
                <a:cs typeface="Arial" panose="020B0604020202020204" pitchFamily="34" charset="0"/>
              </a:rPr>
              <a:t>Rethinking the Role of Demonstrations: What Makes In-Context Learning Work?</a:t>
            </a:r>
          </a:p>
        </p:txBody>
      </p:sp>
    </p:spTree>
    <p:extLst>
      <p:ext uri="{BB962C8B-B14F-4D97-AF65-F5344CB8AC3E}">
        <p14:creationId xmlns:p14="http://schemas.microsoft.com/office/powerpoint/2010/main" val="2517165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905D6F-2915-EF88-DA4B-7EE7DFAF5328}"/>
              </a:ext>
            </a:extLst>
          </p:cNvPr>
          <p:cNvSpPr>
            <a:spLocks noGrp="1"/>
          </p:cNvSpPr>
          <p:nvPr>
            <p:ph type="title"/>
          </p:nvPr>
        </p:nvSpPr>
        <p:spPr/>
        <p:txBody>
          <a:bodyPr/>
          <a:lstStyle/>
          <a:p>
            <a:pPr lvl="1"/>
            <a:r>
              <a:rPr lang="zh-CN" altLang="en-US" sz="3600" b="1" kern="1200" dirty="0">
                <a:latin typeface="DengXian" charset="-122"/>
                <a:ea typeface="DengXian" charset="-122"/>
                <a:cs typeface="Times New Roman" panose="02020603050405020304" pitchFamily="18" charset="0"/>
              </a:rPr>
              <a:t>样本的正确性对</a:t>
            </a:r>
            <a:r>
              <a:rPr lang="en-US" altLang="zh-CN" sz="3600" b="1" kern="1200" dirty="0">
                <a:latin typeface="DengXian" charset="-122"/>
                <a:ea typeface="DengXian" charset="-122"/>
                <a:cs typeface="Times New Roman" panose="02020603050405020304" pitchFamily="18" charset="0"/>
              </a:rPr>
              <a:t>ICL</a:t>
            </a:r>
            <a:r>
              <a:rPr lang="zh-CN" altLang="en-US" sz="3600" b="1" kern="1200" dirty="0">
                <a:latin typeface="DengXian" charset="-122"/>
                <a:ea typeface="DengXian" charset="-122"/>
                <a:cs typeface="Times New Roman" panose="02020603050405020304" pitchFamily="18" charset="0"/>
              </a:rPr>
              <a:t>的影响</a:t>
            </a:r>
          </a:p>
        </p:txBody>
      </p:sp>
      <p:sp>
        <p:nvSpPr>
          <p:cNvPr id="3" name="内容占位符 2">
            <a:extLst>
              <a:ext uri="{FF2B5EF4-FFF2-40B4-BE49-F238E27FC236}">
                <a16:creationId xmlns:a16="http://schemas.microsoft.com/office/drawing/2014/main" id="{82EAB629-9889-9CB4-00F1-758DA7259E19}"/>
              </a:ext>
            </a:extLst>
          </p:cNvPr>
          <p:cNvSpPr>
            <a:spLocks noGrp="1"/>
          </p:cNvSpPr>
          <p:nvPr>
            <p:ph sz="quarter" idx="10"/>
          </p:nvPr>
        </p:nvSpPr>
        <p:spPr>
          <a:xfrm>
            <a:off x="417100" y="1290945"/>
            <a:ext cx="11643720" cy="5260326"/>
          </a:xfrm>
        </p:spPr>
        <p:txBody>
          <a:bodyPr/>
          <a:lstStyle/>
          <a:p>
            <a:pPr>
              <a:lnSpc>
                <a:spcPct val="130000"/>
              </a:lnSpc>
            </a:pPr>
            <a:r>
              <a:rPr lang="zh-CN" altLang="en-US" sz="2400" b="0" dirty="0">
                <a:latin typeface="Arial" panose="020B0604020202020204" pitchFamily="34" charset="0"/>
                <a:ea typeface="黑体" panose="02010609060101010101" pitchFamily="49" charset="-122"/>
                <a:cs typeface="Arial" panose="020B0604020202020204" pitchFamily="34" charset="0"/>
              </a:rPr>
              <a:t>探索输入句子</a:t>
            </a:r>
            <a:r>
              <a:rPr lang="en-US" altLang="zh-CN" sz="2400" b="0" dirty="0">
                <a:latin typeface="Arial" panose="020B0604020202020204" pitchFamily="34" charset="0"/>
                <a:ea typeface="黑体" panose="02010609060101010101" pitchFamily="49" charset="-122"/>
                <a:cs typeface="Arial" panose="020B0604020202020204" pitchFamily="34" charset="0"/>
              </a:rPr>
              <a:t>(Input)</a:t>
            </a:r>
            <a:r>
              <a:rPr lang="zh-CN" altLang="en-US" sz="2400" b="0" dirty="0">
                <a:latin typeface="Arial" panose="020B0604020202020204" pitchFamily="34" charset="0"/>
                <a:ea typeface="黑体" panose="02010609060101010101" pitchFamily="49" charset="-122"/>
                <a:cs typeface="Arial" panose="020B0604020202020204" pitchFamily="34" charset="0"/>
              </a:rPr>
              <a:t>与任务的分布差异是否有影响</a:t>
            </a:r>
            <a:endParaRPr lang="en-US" altLang="zh-CN" sz="2400" dirty="0">
              <a:latin typeface="Arial" panose="020B0604020202020204" pitchFamily="34" charset="0"/>
              <a:ea typeface="黑体" panose="02010609060101010101" pitchFamily="49" charset="-122"/>
              <a:cs typeface="Arial" panose="020B0604020202020204" pitchFamily="34" charset="0"/>
            </a:endParaRPr>
          </a:p>
          <a:p>
            <a:pPr>
              <a:lnSpc>
                <a:spcPct val="130000"/>
              </a:lnSpc>
            </a:pPr>
            <a:endParaRPr lang="en-US" altLang="zh-CN" sz="2400" b="0" dirty="0">
              <a:latin typeface="Arial" panose="020B0604020202020204" pitchFamily="34" charset="0"/>
              <a:ea typeface="黑体" panose="02010609060101010101" pitchFamily="49" charset="-122"/>
              <a:cs typeface="Arial" panose="020B0604020202020204" pitchFamily="34" charset="0"/>
            </a:endParaRPr>
          </a:p>
          <a:p>
            <a:pPr>
              <a:lnSpc>
                <a:spcPct val="130000"/>
              </a:lnSpc>
            </a:pPr>
            <a:endParaRPr lang="en-US" altLang="zh-CN" sz="2400" dirty="0">
              <a:latin typeface="Arial" panose="020B0604020202020204" pitchFamily="34" charset="0"/>
              <a:ea typeface="黑体" panose="02010609060101010101" pitchFamily="49" charset="-122"/>
              <a:cs typeface="Arial" panose="020B0604020202020204" pitchFamily="34" charset="0"/>
            </a:endParaRPr>
          </a:p>
          <a:p>
            <a:pPr>
              <a:lnSpc>
                <a:spcPct val="130000"/>
              </a:lnSpc>
            </a:pPr>
            <a:endParaRPr lang="en-US" altLang="zh-CN" sz="2400" b="0" dirty="0">
              <a:latin typeface="Arial" panose="020B0604020202020204" pitchFamily="34" charset="0"/>
              <a:ea typeface="黑体" panose="02010609060101010101" pitchFamily="49" charset="-122"/>
              <a:cs typeface="Arial" panose="020B0604020202020204" pitchFamily="34" charset="0"/>
            </a:endParaRPr>
          </a:p>
          <a:p>
            <a:pPr>
              <a:lnSpc>
                <a:spcPct val="130000"/>
              </a:lnSpc>
            </a:pPr>
            <a:endParaRPr lang="en-US" altLang="zh-CN" sz="2400" dirty="0">
              <a:latin typeface="Arial" panose="020B0604020202020204" pitchFamily="34" charset="0"/>
              <a:ea typeface="黑体" panose="02010609060101010101" pitchFamily="49" charset="-122"/>
              <a:cs typeface="Arial" panose="020B0604020202020204" pitchFamily="34" charset="0"/>
            </a:endParaRPr>
          </a:p>
          <a:p>
            <a:pPr marL="0" indent="0">
              <a:lnSpc>
                <a:spcPct val="130000"/>
              </a:lnSpc>
              <a:buNone/>
            </a:pPr>
            <a:endParaRPr lang="en-US" altLang="zh-CN" sz="2400" b="0" dirty="0">
              <a:latin typeface="Arial" panose="020B0604020202020204" pitchFamily="34" charset="0"/>
              <a:ea typeface="黑体" panose="02010609060101010101" pitchFamily="49" charset="-122"/>
              <a:cs typeface="Arial" panose="020B0604020202020204" pitchFamily="34" charset="0"/>
            </a:endParaRPr>
          </a:p>
          <a:p>
            <a:pPr>
              <a:lnSpc>
                <a:spcPct val="130000"/>
              </a:lnSpc>
            </a:pPr>
            <a:r>
              <a:rPr lang="en-US" altLang="zh-CN" sz="2400" b="0" dirty="0">
                <a:latin typeface="Arial" panose="020B0604020202020204" pitchFamily="34" charset="0"/>
                <a:ea typeface="黑体" panose="02010609060101010101" pitchFamily="49" charset="-122"/>
                <a:cs typeface="Arial" panose="020B0604020202020204" pitchFamily="34" charset="0"/>
              </a:rPr>
              <a:t>OOD demonstrations</a:t>
            </a:r>
            <a:r>
              <a:rPr lang="zh-CN" altLang="en-US" sz="2400" b="0" dirty="0">
                <a:latin typeface="Arial" panose="020B0604020202020204" pitchFamily="34" charset="0"/>
                <a:ea typeface="黑体" panose="02010609060101010101" pitchFamily="49" charset="-122"/>
                <a:cs typeface="Arial" panose="020B0604020202020204" pitchFamily="34" charset="0"/>
              </a:rPr>
              <a:t>：将输入句子换成其他任务句子</a:t>
            </a:r>
            <a:r>
              <a:rPr lang="en-US" altLang="zh-CN" sz="2400" b="0" dirty="0">
                <a:latin typeface="Arial" panose="020B0604020202020204" pitchFamily="34" charset="0"/>
                <a:ea typeface="黑体" panose="02010609060101010101" pitchFamily="49" charset="-122"/>
                <a:cs typeface="Arial" panose="020B0604020202020204" pitchFamily="34" charset="0"/>
              </a:rPr>
              <a:t>, </a:t>
            </a:r>
            <a:r>
              <a:rPr lang="zh-CN" altLang="en-US" sz="2400" b="0" dirty="0">
                <a:latin typeface="Arial" panose="020B0604020202020204" pitchFamily="34" charset="0"/>
                <a:ea typeface="黑体" panose="02010609060101010101" pitchFamily="49" charset="-122"/>
                <a:cs typeface="Arial" panose="020B0604020202020204" pitchFamily="34" charset="0"/>
              </a:rPr>
              <a:t>标签依然来自当前任务空间</a:t>
            </a:r>
            <a:endParaRPr lang="en-US" altLang="zh-CN" sz="2400" b="0" dirty="0">
              <a:latin typeface="Arial" panose="020B0604020202020204" pitchFamily="34" charset="0"/>
              <a:ea typeface="黑体" panose="02010609060101010101" pitchFamily="49" charset="-122"/>
              <a:cs typeface="Arial" panose="020B0604020202020204" pitchFamily="34" charset="0"/>
            </a:endParaRPr>
          </a:p>
          <a:p>
            <a:pPr>
              <a:lnSpc>
                <a:spcPct val="130000"/>
              </a:lnSpc>
            </a:pPr>
            <a:r>
              <a:rPr lang="zh-CN" altLang="en-US" sz="2400" b="0" dirty="0">
                <a:latin typeface="Arial" panose="020B0604020202020204" pitchFamily="34" charset="0"/>
                <a:ea typeface="黑体" panose="02010609060101010101" pitchFamily="49" charset="-122"/>
                <a:cs typeface="Arial" panose="020B0604020202020204" pitchFamily="34" charset="0"/>
              </a:rPr>
              <a:t>说明输入样本在语义空间内的分布会影响</a:t>
            </a:r>
            <a:r>
              <a:rPr lang="en-US" altLang="zh-CN" sz="2400" b="0" dirty="0">
                <a:latin typeface="Arial" panose="020B0604020202020204" pitchFamily="34" charset="0"/>
                <a:ea typeface="黑体" panose="02010609060101010101" pitchFamily="49" charset="-122"/>
                <a:cs typeface="Arial" panose="020B0604020202020204" pitchFamily="34" charset="0"/>
              </a:rPr>
              <a:t>ICL</a:t>
            </a:r>
            <a:r>
              <a:rPr lang="zh-CN" altLang="en-US" sz="2400" b="0" dirty="0">
                <a:latin typeface="Arial" panose="020B0604020202020204" pitchFamily="34" charset="0"/>
                <a:ea typeface="黑体" panose="02010609060101010101" pitchFamily="49" charset="-122"/>
                <a:cs typeface="Arial" panose="020B0604020202020204" pitchFamily="34" charset="0"/>
              </a:rPr>
              <a:t>的结果</a:t>
            </a:r>
            <a:endParaRPr lang="en-US" altLang="zh-CN" sz="2400" b="0" dirty="0">
              <a:latin typeface="Arial" panose="020B0604020202020204" pitchFamily="34" charset="0"/>
              <a:ea typeface="黑体" panose="02010609060101010101" pitchFamily="49" charset="-122"/>
              <a:cs typeface="Arial" panose="020B0604020202020204" pitchFamily="34" charset="0"/>
            </a:endParaRPr>
          </a:p>
        </p:txBody>
      </p:sp>
      <p:sp>
        <p:nvSpPr>
          <p:cNvPr id="4" name="灯片编号占位符 3">
            <a:extLst>
              <a:ext uri="{FF2B5EF4-FFF2-40B4-BE49-F238E27FC236}">
                <a16:creationId xmlns:a16="http://schemas.microsoft.com/office/drawing/2014/main" id="{BC0EF3DE-4030-8BE3-C353-DDEAA2AB2090}"/>
              </a:ext>
            </a:extLst>
          </p:cNvPr>
          <p:cNvSpPr>
            <a:spLocks noGrp="1"/>
          </p:cNvSpPr>
          <p:nvPr>
            <p:ph type="sldNum" sz="quarter" idx="4"/>
          </p:nvPr>
        </p:nvSpPr>
        <p:spPr>
          <a:xfrm>
            <a:off x="9155516" y="6439239"/>
            <a:ext cx="2743200" cy="365126"/>
          </a:xfrm>
        </p:spPr>
        <p:txBody>
          <a:bodyPr/>
          <a:lstStyle/>
          <a:p>
            <a:fld id="{CB97EF2D-26AB-4B8E-994F-76E2F1993B11}" type="slidenum">
              <a:rPr lang="zh-CN" altLang="en-US" smtClean="0"/>
              <a:pPr/>
              <a:t>34</a:t>
            </a:fld>
            <a:endParaRPr lang="zh-CN" altLang="en-US" dirty="0"/>
          </a:p>
        </p:txBody>
      </p:sp>
      <p:pic>
        <p:nvPicPr>
          <p:cNvPr id="11" name="图片 10">
            <a:extLst>
              <a:ext uri="{FF2B5EF4-FFF2-40B4-BE49-F238E27FC236}">
                <a16:creationId xmlns:a16="http://schemas.microsoft.com/office/drawing/2014/main" id="{80B8ECC1-DFED-48BF-5ECF-C9DBC082FE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1988" y="1885663"/>
            <a:ext cx="8588230" cy="2897392"/>
          </a:xfrm>
          <a:prstGeom prst="rect">
            <a:avLst/>
          </a:prstGeom>
        </p:spPr>
      </p:pic>
      <p:sp>
        <p:nvSpPr>
          <p:cNvPr id="5" name="TextBox 4">
            <a:extLst>
              <a:ext uri="{FF2B5EF4-FFF2-40B4-BE49-F238E27FC236}">
                <a16:creationId xmlns:a16="http://schemas.microsoft.com/office/drawing/2014/main" id="{88F8EF99-86E4-AADC-2F06-77064D5A0474}"/>
              </a:ext>
            </a:extLst>
          </p:cNvPr>
          <p:cNvSpPr txBox="1"/>
          <p:nvPr/>
        </p:nvSpPr>
        <p:spPr>
          <a:xfrm>
            <a:off x="405284" y="6375791"/>
            <a:ext cx="9872794" cy="414922"/>
          </a:xfrm>
          <a:prstGeom prst="rect">
            <a:avLst/>
          </a:prstGeom>
          <a:noFill/>
        </p:spPr>
        <p:txBody>
          <a:bodyPr wrap="square">
            <a:spAutoFit/>
          </a:bodyPr>
          <a:lstStyle/>
          <a:p>
            <a:pPr>
              <a:lnSpc>
                <a:spcPct val="130000"/>
              </a:lnSpc>
            </a:pPr>
            <a:r>
              <a:rPr lang="en-US" altLang="zh-CN" sz="1800" b="0" dirty="0">
                <a:latin typeface="Arial" panose="020B0604020202020204" pitchFamily="34" charset="0"/>
                <a:ea typeface="黑体" panose="02010609060101010101" pitchFamily="49" charset="-122"/>
                <a:cs typeface="Arial" panose="020B0604020202020204" pitchFamily="34" charset="0"/>
              </a:rPr>
              <a:t>Rethinking the Role of Demonstrations: What Makes In-Context Learning Work?</a:t>
            </a:r>
          </a:p>
        </p:txBody>
      </p:sp>
    </p:spTree>
    <p:extLst>
      <p:ext uri="{BB962C8B-B14F-4D97-AF65-F5344CB8AC3E}">
        <p14:creationId xmlns:p14="http://schemas.microsoft.com/office/powerpoint/2010/main" val="232362518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905D6F-2915-EF88-DA4B-7EE7DFAF5328}"/>
              </a:ext>
            </a:extLst>
          </p:cNvPr>
          <p:cNvSpPr>
            <a:spLocks noGrp="1"/>
          </p:cNvSpPr>
          <p:nvPr>
            <p:ph type="title"/>
          </p:nvPr>
        </p:nvSpPr>
        <p:spPr/>
        <p:txBody>
          <a:bodyPr/>
          <a:lstStyle/>
          <a:p>
            <a:pPr lvl="1"/>
            <a:r>
              <a:rPr lang="zh-CN" altLang="en-US" sz="3600" b="1" kern="1200" dirty="0">
                <a:latin typeface="DengXian" charset="-122"/>
                <a:ea typeface="DengXian" charset="-122"/>
                <a:cs typeface="Times New Roman" panose="02020603050405020304" pitchFamily="18" charset="0"/>
              </a:rPr>
              <a:t>样本的正确性对</a:t>
            </a:r>
            <a:r>
              <a:rPr lang="en-US" altLang="zh-CN" sz="3600" b="1" kern="1200" dirty="0">
                <a:latin typeface="DengXian" charset="-122"/>
                <a:ea typeface="DengXian" charset="-122"/>
                <a:cs typeface="Times New Roman" panose="02020603050405020304" pitchFamily="18" charset="0"/>
              </a:rPr>
              <a:t>ICL</a:t>
            </a:r>
            <a:r>
              <a:rPr lang="zh-CN" altLang="en-US" sz="3600" b="1" kern="1200" dirty="0">
                <a:latin typeface="DengXian" charset="-122"/>
                <a:ea typeface="DengXian" charset="-122"/>
                <a:cs typeface="Times New Roman" panose="02020603050405020304" pitchFamily="18" charset="0"/>
              </a:rPr>
              <a:t>的影响</a:t>
            </a:r>
          </a:p>
        </p:txBody>
      </p:sp>
      <p:sp>
        <p:nvSpPr>
          <p:cNvPr id="3" name="内容占位符 2">
            <a:extLst>
              <a:ext uri="{FF2B5EF4-FFF2-40B4-BE49-F238E27FC236}">
                <a16:creationId xmlns:a16="http://schemas.microsoft.com/office/drawing/2014/main" id="{82EAB629-9889-9CB4-00F1-758DA7259E19}"/>
              </a:ext>
            </a:extLst>
          </p:cNvPr>
          <p:cNvSpPr>
            <a:spLocks noGrp="1"/>
          </p:cNvSpPr>
          <p:nvPr>
            <p:ph sz="quarter" idx="10"/>
          </p:nvPr>
        </p:nvSpPr>
        <p:spPr>
          <a:xfrm>
            <a:off x="417100" y="1290945"/>
            <a:ext cx="11369616" cy="5051897"/>
          </a:xfrm>
        </p:spPr>
        <p:txBody>
          <a:bodyPr/>
          <a:lstStyle/>
          <a:p>
            <a:pPr>
              <a:lnSpc>
                <a:spcPct val="130000"/>
              </a:lnSpc>
            </a:pPr>
            <a:r>
              <a:rPr lang="zh-CN" altLang="en-US" sz="2400" b="0" dirty="0">
                <a:latin typeface="Arial" panose="020B0604020202020204" pitchFamily="34" charset="0"/>
                <a:ea typeface="黑体" panose="02010609060101010101" pitchFamily="49" charset="-122"/>
                <a:cs typeface="Arial" panose="020B0604020202020204" pitchFamily="34" charset="0"/>
              </a:rPr>
              <a:t>探索</a:t>
            </a:r>
            <a:r>
              <a:rPr lang="en-US" altLang="zh-CN" sz="2400" b="0" dirty="0">
                <a:latin typeface="Arial" panose="020B0604020202020204" pitchFamily="34" charset="0"/>
                <a:ea typeface="黑体" panose="02010609060101010101" pitchFamily="49" charset="-122"/>
                <a:cs typeface="Arial" panose="020B0604020202020204" pitchFamily="34" charset="0"/>
              </a:rPr>
              <a:t>Demonstration</a:t>
            </a:r>
            <a:r>
              <a:rPr lang="zh-CN" altLang="en-US" sz="2400" b="0" dirty="0">
                <a:latin typeface="Arial" panose="020B0604020202020204" pitchFamily="34" charset="0"/>
                <a:ea typeface="黑体" panose="02010609060101010101" pitchFamily="49" charset="-122"/>
                <a:cs typeface="Arial" panose="020B0604020202020204" pitchFamily="34" charset="0"/>
              </a:rPr>
              <a:t>的模式是否会有影响</a:t>
            </a:r>
            <a:endParaRPr lang="en-US" altLang="zh-CN" sz="2400" b="0" dirty="0">
              <a:latin typeface="Arial" panose="020B0604020202020204" pitchFamily="34" charset="0"/>
              <a:ea typeface="黑体" panose="02010609060101010101" pitchFamily="49" charset="-122"/>
              <a:cs typeface="Arial" panose="020B0604020202020204" pitchFamily="34" charset="0"/>
            </a:endParaRPr>
          </a:p>
          <a:p>
            <a:pPr>
              <a:lnSpc>
                <a:spcPct val="130000"/>
              </a:lnSpc>
            </a:pPr>
            <a:endParaRPr lang="en-US" altLang="zh-CN" sz="2400" dirty="0">
              <a:latin typeface="Arial" panose="020B0604020202020204" pitchFamily="34" charset="0"/>
              <a:ea typeface="黑体" panose="02010609060101010101" pitchFamily="49" charset="-122"/>
              <a:cs typeface="Arial" panose="020B0604020202020204" pitchFamily="34" charset="0"/>
            </a:endParaRPr>
          </a:p>
          <a:p>
            <a:pPr>
              <a:lnSpc>
                <a:spcPct val="130000"/>
              </a:lnSpc>
            </a:pPr>
            <a:endParaRPr lang="en-US" altLang="zh-CN" sz="2400" b="0" dirty="0">
              <a:latin typeface="Arial" panose="020B0604020202020204" pitchFamily="34" charset="0"/>
              <a:ea typeface="黑体" panose="02010609060101010101" pitchFamily="49" charset="-122"/>
              <a:cs typeface="Arial" panose="020B0604020202020204" pitchFamily="34" charset="0"/>
            </a:endParaRPr>
          </a:p>
          <a:p>
            <a:pPr>
              <a:lnSpc>
                <a:spcPct val="130000"/>
              </a:lnSpc>
            </a:pPr>
            <a:endParaRPr lang="en-US" altLang="zh-CN" sz="2400" dirty="0">
              <a:latin typeface="Arial" panose="020B0604020202020204" pitchFamily="34" charset="0"/>
              <a:ea typeface="黑体" panose="02010609060101010101" pitchFamily="49" charset="-122"/>
              <a:cs typeface="Arial" panose="020B0604020202020204" pitchFamily="34" charset="0"/>
            </a:endParaRPr>
          </a:p>
          <a:p>
            <a:pPr>
              <a:lnSpc>
                <a:spcPct val="130000"/>
              </a:lnSpc>
            </a:pPr>
            <a:endParaRPr lang="en-US" altLang="zh-CN" sz="2400" b="0" dirty="0">
              <a:latin typeface="Arial" panose="020B0604020202020204" pitchFamily="34" charset="0"/>
              <a:ea typeface="黑体" panose="02010609060101010101" pitchFamily="49" charset="-122"/>
              <a:cs typeface="Arial" panose="020B0604020202020204" pitchFamily="34" charset="0"/>
            </a:endParaRPr>
          </a:p>
          <a:p>
            <a:pPr marL="0" indent="0">
              <a:lnSpc>
                <a:spcPct val="130000"/>
              </a:lnSpc>
              <a:buNone/>
            </a:pPr>
            <a:endParaRPr lang="en-US" altLang="zh-CN" sz="2400" b="0" dirty="0">
              <a:latin typeface="Arial" panose="020B0604020202020204" pitchFamily="34" charset="0"/>
              <a:ea typeface="黑体" panose="02010609060101010101" pitchFamily="49" charset="-122"/>
              <a:cs typeface="Arial" panose="020B0604020202020204" pitchFamily="34" charset="0"/>
            </a:endParaRPr>
          </a:p>
          <a:p>
            <a:pPr>
              <a:lnSpc>
                <a:spcPct val="130000"/>
              </a:lnSpc>
            </a:pPr>
            <a:endParaRPr lang="en-US" altLang="zh-CN" sz="2400" b="0" dirty="0">
              <a:latin typeface="Arial" panose="020B0604020202020204" pitchFamily="34" charset="0"/>
              <a:ea typeface="黑体" panose="02010609060101010101" pitchFamily="49" charset="-122"/>
              <a:cs typeface="Arial" panose="020B0604020202020204" pitchFamily="34" charset="0"/>
            </a:endParaRPr>
          </a:p>
          <a:p>
            <a:pPr>
              <a:lnSpc>
                <a:spcPct val="130000"/>
              </a:lnSpc>
            </a:pPr>
            <a:r>
              <a:rPr lang="zh-CN" altLang="en-US" sz="2400" b="0" dirty="0">
                <a:latin typeface="Arial" panose="020B0604020202020204" pitchFamily="34" charset="0"/>
                <a:ea typeface="黑体" panose="02010609060101010101" pitchFamily="49" charset="-122"/>
                <a:cs typeface="Arial" panose="020B0604020202020204" pitchFamily="34" charset="0"/>
              </a:rPr>
              <a:t>当去掉</a:t>
            </a:r>
            <a:r>
              <a:rPr lang="en-US" altLang="zh-CN" sz="2400" b="0" dirty="0">
                <a:latin typeface="Arial" panose="020B0604020202020204" pitchFamily="34" charset="0"/>
                <a:ea typeface="黑体" panose="02010609060101010101" pitchFamily="49" charset="-122"/>
                <a:cs typeface="Arial" panose="020B0604020202020204" pitchFamily="34" charset="0"/>
              </a:rPr>
              <a:t>Input Text</a:t>
            </a:r>
            <a:r>
              <a:rPr lang="zh-CN" altLang="en-US" sz="2400" b="0" dirty="0">
                <a:latin typeface="Arial" panose="020B0604020202020204" pitchFamily="34" charset="0"/>
                <a:ea typeface="黑体" panose="02010609060101010101" pitchFamily="49" charset="-122"/>
                <a:cs typeface="Arial" panose="020B0604020202020204" pitchFamily="34" charset="0"/>
              </a:rPr>
              <a:t>或</a:t>
            </a:r>
            <a:r>
              <a:rPr lang="en-US" altLang="zh-CN" sz="2400" b="0" dirty="0">
                <a:latin typeface="Arial" panose="020B0604020202020204" pitchFamily="34" charset="0"/>
                <a:ea typeface="黑体" panose="02010609060101010101" pitchFamily="49" charset="-122"/>
                <a:cs typeface="Arial" panose="020B0604020202020204" pitchFamily="34" charset="0"/>
              </a:rPr>
              <a:t>Label</a:t>
            </a:r>
            <a:r>
              <a:rPr lang="zh-CN" altLang="en-US" sz="2400" b="0" dirty="0">
                <a:latin typeface="Arial" panose="020B0604020202020204" pitchFamily="34" charset="0"/>
                <a:ea typeface="黑体" panose="02010609060101010101" pitchFamily="49" charset="-122"/>
                <a:cs typeface="Arial" panose="020B0604020202020204" pitchFamily="34" charset="0"/>
              </a:rPr>
              <a:t>后，与</a:t>
            </a:r>
            <a:r>
              <a:rPr lang="en-US" altLang="zh-CN" sz="2400" b="0" dirty="0">
                <a:latin typeface="Arial" panose="020B0604020202020204" pitchFamily="34" charset="0"/>
                <a:ea typeface="黑体" panose="02010609060101010101" pitchFamily="49" charset="-122"/>
                <a:cs typeface="Arial" panose="020B0604020202020204" pitchFamily="34" charset="0"/>
              </a:rPr>
              <a:t>No Demonstration</a:t>
            </a:r>
            <a:r>
              <a:rPr lang="zh-CN" altLang="en-US" sz="2400" b="0" dirty="0">
                <a:latin typeface="Arial" panose="020B0604020202020204" pitchFamily="34" charset="0"/>
                <a:ea typeface="黑体" panose="02010609060101010101" pitchFamily="49" charset="-122"/>
                <a:cs typeface="Arial" panose="020B0604020202020204" pitchFamily="34" charset="0"/>
              </a:rPr>
              <a:t>的结果相比没有明显的提升，说明</a:t>
            </a:r>
            <a:r>
              <a:rPr lang="en-US" altLang="zh-CN" sz="2400" b="0" dirty="0">
                <a:latin typeface="Arial" panose="020B0604020202020204" pitchFamily="34" charset="0"/>
                <a:ea typeface="黑体" panose="02010609060101010101" pitchFamily="49" charset="-122"/>
                <a:cs typeface="Arial" panose="020B0604020202020204" pitchFamily="34" charset="0"/>
              </a:rPr>
              <a:t>Demonstration</a:t>
            </a:r>
            <a:r>
              <a:rPr lang="zh-CN" altLang="en-US" sz="2400" b="0" dirty="0">
                <a:latin typeface="Arial" panose="020B0604020202020204" pitchFamily="34" charset="0"/>
                <a:ea typeface="黑体" panose="02010609060101010101" pitchFamily="49" charset="-122"/>
                <a:cs typeface="Arial" panose="020B0604020202020204" pitchFamily="34" charset="0"/>
              </a:rPr>
              <a:t>的指令形式是很重要的（即</a:t>
            </a:r>
            <a:r>
              <a:rPr lang="en-US" altLang="zh-CN" sz="2400" b="0" dirty="0">
                <a:latin typeface="Arial" panose="020B0604020202020204" pitchFamily="34" charset="0"/>
                <a:ea typeface="黑体" panose="02010609060101010101" pitchFamily="49" charset="-122"/>
                <a:cs typeface="Arial" panose="020B0604020202020204" pitchFamily="34" charset="0"/>
              </a:rPr>
              <a:t>Label</a:t>
            </a:r>
            <a:r>
              <a:rPr lang="zh-CN" altLang="en-US" sz="2400" b="0" dirty="0">
                <a:latin typeface="Arial" panose="020B0604020202020204" pitchFamily="34" charset="0"/>
                <a:ea typeface="黑体" panose="02010609060101010101" pitchFamily="49" charset="-122"/>
                <a:cs typeface="Arial" panose="020B0604020202020204" pitchFamily="34" charset="0"/>
              </a:rPr>
              <a:t>和</a:t>
            </a:r>
            <a:r>
              <a:rPr lang="en-US" altLang="zh-CN" sz="2400" b="0" dirty="0">
                <a:latin typeface="Arial" panose="020B0604020202020204" pitchFamily="34" charset="0"/>
                <a:ea typeface="黑体" panose="02010609060101010101" pitchFamily="49" charset="-122"/>
                <a:cs typeface="Arial" panose="020B0604020202020204" pitchFamily="34" charset="0"/>
              </a:rPr>
              <a:t>Input Text </a:t>
            </a:r>
            <a:r>
              <a:rPr lang="zh-CN" altLang="en-US" sz="2400" b="0" dirty="0">
                <a:latin typeface="Arial" panose="020B0604020202020204" pitchFamily="34" charset="0"/>
                <a:ea typeface="黑体" panose="02010609060101010101" pitchFamily="49" charset="-122"/>
                <a:cs typeface="Arial" panose="020B0604020202020204" pitchFamily="34" charset="0"/>
              </a:rPr>
              <a:t>缺一不可）</a:t>
            </a:r>
          </a:p>
        </p:txBody>
      </p:sp>
      <p:sp>
        <p:nvSpPr>
          <p:cNvPr id="4" name="灯片编号占位符 3">
            <a:extLst>
              <a:ext uri="{FF2B5EF4-FFF2-40B4-BE49-F238E27FC236}">
                <a16:creationId xmlns:a16="http://schemas.microsoft.com/office/drawing/2014/main" id="{BC0EF3DE-4030-8BE3-C353-DDEAA2AB2090}"/>
              </a:ext>
            </a:extLst>
          </p:cNvPr>
          <p:cNvSpPr>
            <a:spLocks noGrp="1"/>
          </p:cNvSpPr>
          <p:nvPr>
            <p:ph type="sldNum" sz="quarter" idx="4"/>
          </p:nvPr>
        </p:nvSpPr>
        <p:spPr>
          <a:xfrm>
            <a:off x="9155516" y="6439239"/>
            <a:ext cx="2743200" cy="365126"/>
          </a:xfrm>
        </p:spPr>
        <p:txBody>
          <a:bodyPr/>
          <a:lstStyle/>
          <a:p>
            <a:fld id="{CB97EF2D-26AB-4B8E-994F-76E2F1993B11}" type="slidenum">
              <a:rPr lang="zh-CN" altLang="en-US" smtClean="0"/>
              <a:pPr/>
              <a:t>35</a:t>
            </a:fld>
            <a:endParaRPr lang="zh-CN" altLang="en-US" dirty="0"/>
          </a:p>
        </p:txBody>
      </p:sp>
      <p:pic>
        <p:nvPicPr>
          <p:cNvPr id="6" name="图片 5">
            <a:extLst>
              <a:ext uri="{FF2B5EF4-FFF2-40B4-BE49-F238E27FC236}">
                <a16:creationId xmlns:a16="http://schemas.microsoft.com/office/drawing/2014/main" id="{CBD093BD-028A-A8DB-4D20-5EB88FFA62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6840" y="1971402"/>
            <a:ext cx="10278320" cy="3428688"/>
          </a:xfrm>
          <a:prstGeom prst="rect">
            <a:avLst/>
          </a:prstGeom>
        </p:spPr>
      </p:pic>
      <p:sp>
        <p:nvSpPr>
          <p:cNvPr id="7" name="TextBox 6">
            <a:extLst>
              <a:ext uri="{FF2B5EF4-FFF2-40B4-BE49-F238E27FC236}">
                <a16:creationId xmlns:a16="http://schemas.microsoft.com/office/drawing/2014/main" id="{6D845E3F-4DFE-DA35-51F6-0BF76221CAFD}"/>
              </a:ext>
            </a:extLst>
          </p:cNvPr>
          <p:cNvSpPr txBox="1"/>
          <p:nvPr/>
        </p:nvSpPr>
        <p:spPr>
          <a:xfrm>
            <a:off x="405284" y="6375791"/>
            <a:ext cx="9872794" cy="414922"/>
          </a:xfrm>
          <a:prstGeom prst="rect">
            <a:avLst/>
          </a:prstGeom>
          <a:noFill/>
        </p:spPr>
        <p:txBody>
          <a:bodyPr wrap="square">
            <a:spAutoFit/>
          </a:bodyPr>
          <a:lstStyle/>
          <a:p>
            <a:pPr>
              <a:lnSpc>
                <a:spcPct val="130000"/>
              </a:lnSpc>
            </a:pPr>
            <a:r>
              <a:rPr lang="en-US" altLang="zh-CN" sz="1800" b="0" dirty="0">
                <a:latin typeface="Arial" panose="020B0604020202020204" pitchFamily="34" charset="0"/>
                <a:ea typeface="黑体" panose="02010609060101010101" pitchFamily="49" charset="-122"/>
                <a:cs typeface="Arial" panose="020B0604020202020204" pitchFamily="34" charset="0"/>
              </a:rPr>
              <a:t>Rethinking the Role of Demonstrations: What Makes In-Context Learning Work?</a:t>
            </a:r>
          </a:p>
        </p:txBody>
      </p:sp>
    </p:spTree>
    <p:extLst>
      <p:ext uri="{BB962C8B-B14F-4D97-AF65-F5344CB8AC3E}">
        <p14:creationId xmlns:p14="http://schemas.microsoft.com/office/powerpoint/2010/main" val="396270988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905D6F-2915-EF88-DA4B-7EE7DFAF5328}"/>
              </a:ext>
            </a:extLst>
          </p:cNvPr>
          <p:cNvSpPr>
            <a:spLocks noGrp="1"/>
          </p:cNvSpPr>
          <p:nvPr>
            <p:ph type="title"/>
          </p:nvPr>
        </p:nvSpPr>
        <p:spPr/>
        <p:txBody>
          <a:bodyPr/>
          <a:lstStyle/>
          <a:p>
            <a:pPr lvl="1"/>
            <a:r>
              <a:rPr lang="zh-CN" altLang="en-US" sz="3600" b="1" kern="1200" dirty="0">
                <a:latin typeface="DengXian" charset="-122"/>
                <a:ea typeface="DengXian" charset="-122"/>
                <a:cs typeface="Times New Roman" panose="02020603050405020304" pitchFamily="18" charset="0"/>
              </a:rPr>
              <a:t>样本的选择与顺序对</a:t>
            </a:r>
            <a:r>
              <a:rPr lang="en-US" altLang="zh-CN" sz="3600" b="1" kern="1200" dirty="0">
                <a:latin typeface="DengXian" charset="-122"/>
                <a:ea typeface="DengXian" charset="-122"/>
                <a:cs typeface="Times New Roman" panose="02020603050405020304" pitchFamily="18" charset="0"/>
              </a:rPr>
              <a:t>ICL</a:t>
            </a:r>
            <a:r>
              <a:rPr lang="zh-CN" altLang="en-US" sz="3600" b="1" kern="1200" dirty="0">
                <a:latin typeface="DengXian" charset="-122"/>
                <a:ea typeface="DengXian" charset="-122"/>
                <a:cs typeface="Times New Roman" panose="02020603050405020304" pitchFamily="18" charset="0"/>
              </a:rPr>
              <a:t>的影响</a:t>
            </a:r>
          </a:p>
        </p:txBody>
      </p:sp>
      <p:sp>
        <p:nvSpPr>
          <p:cNvPr id="3" name="内容占位符 2">
            <a:extLst>
              <a:ext uri="{FF2B5EF4-FFF2-40B4-BE49-F238E27FC236}">
                <a16:creationId xmlns:a16="http://schemas.microsoft.com/office/drawing/2014/main" id="{82EAB629-9889-9CB4-00F1-758DA7259E19}"/>
              </a:ext>
            </a:extLst>
          </p:cNvPr>
          <p:cNvSpPr>
            <a:spLocks noGrp="1"/>
          </p:cNvSpPr>
          <p:nvPr>
            <p:ph sz="quarter" idx="10"/>
          </p:nvPr>
        </p:nvSpPr>
        <p:spPr>
          <a:xfrm>
            <a:off x="417100" y="1290945"/>
            <a:ext cx="11103158" cy="5051897"/>
          </a:xfrm>
        </p:spPr>
        <p:txBody>
          <a:bodyPr/>
          <a:lstStyle/>
          <a:p>
            <a:pPr>
              <a:lnSpc>
                <a:spcPct val="130000"/>
              </a:lnSpc>
            </a:pPr>
            <a:r>
              <a:rPr lang="zh-CN" altLang="en-US" sz="2400" b="0" dirty="0">
                <a:latin typeface="Arial" panose="020B0604020202020204" pitchFamily="34" charset="0"/>
                <a:ea typeface="黑体" panose="02010609060101010101" pitchFamily="49" charset="-122"/>
                <a:cs typeface="Arial" panose="020B0604020202020204" pitchFamily="34" charset="0"/>
              </a:rPr>
              <a:t>对训练集和测试集上所有样本使用</a:t>
            </a:r>
            <a:r>
              <a:rPr lang="en-US" altLang="zh-CN" sz="2400" b="0" dirty="0">
                <a:latin typeface="Arial" panose="020B0604020202020204" pitchFamily="34" charset="0"/>
                <a:ea typeface="黑体" panose="02010609060101010101" pitchFamily="49" charset="-122"/>
                <a:cs typeface="Arial" panose="020B0604020202020204" pitchFamily="34" charset="0"/>
              </a:rPr>
              <a:t>Encoder</a:t>
            </a:r>
            <a:r>
              <a:rPr lang="zh-CN" altLang="en-US" sz="2400" b="0" dirty="0">
                <a:latin typeface="Arial" panose="020B0604020202020204" pitchFamily="34" charset="0"/>
                <a:ea typeface="黑体" panose="02010609060101010101" pitchFamily="49" charset="-122"/>
                <a:cs typeface="Arial" panose="020B0604020202020204" pitchFamily="34" charset="0"/>
              </a:rPr>
              <a:t>进行编码，获得句子</a:t>
            </a:r>
            <a:r>
              <a:rPr lang="en-US" altLang="zh-CN" sz="2400" b="0" dirty="0">
                <a:latin typeface="Arial" panose="020B0604020202020204" pitchFamily="34" charset="0"/>
                <a:ea typeface="黑体" panose="02010609060101010101" pitchFamily="49" charset="-122"/>
                <a:cs typeface="Arial" panose="020B0604020202020204" pitchFamily="34" charset="0"/>
              </a:rPr>
              <a:t>Embedding</a:t>
            </a:r>
            <a:r>
              <a:rPr lang="zh-CN" altLang="en-US" sz="2400" b="0" dirty="0">
                <a:latin typeface="Arial" panose="020B0604020202020204" pitchFamily="34" charset="0"/>
                <a:ea typeface="黑体" panose="02010609060101010101" pitchFamily="49" charset="-122"/>
                <a:cs typeface="Arial" panose="020B0604020202020204" pitchFamily="34" charset="0"/>
              </a:rPr>
              <a:t>；</a:t>
            </a:r>
          </a:p>
          <a:p>
            <a:pPr>
              <a:lnSpc>
                <a:spcPct val="130000"/>
              </a:lnSpc>
            </a:pPr>
            <a:r>
              <a:rPr lang="zh-CN" altLang="en-US" sz="2400" b="0" dirty="0">
                <a:latin typeface="Arial" panose="020B0604020202020204" pitchFamily="34" charset="0"/>
                <a:ea typeface="黑体" panose="02010609060101010101" pitchFamily="49" charset="-122"/>
                <a:cs typeface="Arial" panose="020B0604020202020204" pitchFamily="34" charset="0"/>
              </a:rPr>
              <a:t>给定一个测试样本，从训练集中根据欧氏距离或相似度进行排序，获得</a:t>
            </a:r>
            <a:r>
              <a:rPr lang="en-US" altLang="zh-CN" sz="2400" b="0" dirty="0">
                <a:latin typeface="Arial" panose="020B0604020202020204" pitchFamily="34" charset="0"/>
                <a:ea typeface="黑体" panose="02010609060101010101" pitchFamily="49" charset="-122"/>
                <a:cs typeface="Arial" panose="020B0604020202020204" pitchFamily="34" charset="0"/>
              </a:rPr>
              <a:t>Top</a:t>
            </a:r>
            <a:r>
              <a:rPr lang="zh-CN" altLang="en-US" sz="2400" b="0" dirty="0">
                <a:latin typeface="Arial" panose="020B0604020202020204" pitchFamily="34" charset="0"/>
                <a:ea typeface="黑体" panose="02010609060101010101" pitchFamily="49" charset="-122"/>
                <a:cs typeface="Arial" panose="020B0604020202020204" pitchFamily="34" charset="0"/>
              </a:rPr>
              <a:t>训练样本，作为</a:t>
            </a:r>
            <a:r>
              <a:rPr lang="en-US" altLang="zh-CN" sz="2400" b="0" dirty="0">
                <a:latin typeface="Arial" panose="020B0604020202020204" pitchFamily="34" charset="0"/>
                <a:ea typeface="黑体" panose="02010609060101010101" pitchFamily="49" charset="-122"/>
                <a:cs typeface="Arial" panose="020B0604020202020204" pitchFamily="34" charset="0"/>
              </a:rPr>
              <a:t>In-context Example</a:t>
            </a:r>
          </a:p>
        </p:txBody>
      </p:sp>
      <p:sp>
        <p:nvSpPr>
          <p:cNvPr id="4" name="灯片编号占位符 3">
            <a:extLst>
              <a:ext uri="{FF2B5EF4-FFF2-40B4-BE49-F238E27FC236}">
                <a16:creationId xmlns:a16="http://schemas.microsoft.com/office/drawing/2014/main" id="{BC0EF3DE-4030-8BE3-C353-DDEAA2AB2090}"/>
              </a:ext>
            </a:extLst>
          </p:cNvPr>
          <p:cNvSpPr>
            <a:spLocks noGrp="1"/>
          </p:cNvSpPr>
          <p:nvPr>
            <p:ph type="sldNum" sz="quarter" idx="4"/>
          </p:nvPr>
        </p:nvSpPr>
        <p:spPr>
          <a:xfrm>
            <a:off x="9155516" y="6439239"/>
            <a:ext cx="2743200" cy="365126"/>
          </a:xfrm>
        </p:spPr>
        <p:txBody>
          <a:bodyPr/>
          <a:lstStyle/>
          <a:p>
            <a:fld id="{CB97EF2D-26AB-4B8E-994F-76E2F1993B11}" type="slidenum">
              <a:rPr lang="zh-CN" altLang="en-US" smtClean="0"/>
              <a:pPr/>
              <a:t>36</a:t>
            </a:fld>
            <a:endParaRPr lang="zh-CN" altLang="en-US" dirty="0"/>
          </a:p>
        </p:txBody>
      </p:sp>
      <p:pic>
        <p:nvPicPr>
          <p:cNvPr id="6" name="图片 5">
            <a:extLst>
              <a:ext uri="{FF2B5EF4-FFF2-40B4-BE49-F238E27FC236}">
                <a16:creationId xmlns:a16="http://schemas.microsoft.com/office/drawing/2014/main" id="{7786D633-D7CF-1922-3E1B-B7DFBD8D8DEA}"/>
              </a:ext>
            </a:extLst>
          </p:cNvPr>
          <p:cNvPicPr>
            <a:picLocks noChangeAspect="1"/>
          </p:cNvPicPr>
          <p:nvPr/>
        </p:nvPicPr>
        <p:blipFill rotWithShape="1">
          <a:blip r:embed="rId3">
            <a:extLst>
              <a:ext uri="{28A0092B-C50C-407E-A947-70E740481C1C}">
                <a14:useLocalDpi xmlns:a14="http://schemas.microsoft.com/office/drawing/2010/main" val="0"/>
              </a:ext>
            </a:extLst>
          </a:blip>
          <a:srcRect t="4310"/>
          <a:stretch/>
        </p:blipFill>
        <p:spPr>
          <a:xfrm>
            <a:off x="1144747" y="3225472"/>
            <a:ext cx="9647864" cy="3632528"/>
          </a:xfrm>
          <a:prstGeom prst="rect">
            <a:avLst/>
          </a:prstGeom>
        </p:spPr>
      </p:pic>
    </p:spTree>
    <p:extLst>
      <p:ext uri="{BB962C8B-B14F-4D97-AF65-F5344CB8AC3E}">
        <p14:creationId xmlns:p14="http://schemas.microsoft.com/office/powerpoint/2010/main" val="266393777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905D6F-2915-EF88-DA4B-7EE7DFAF5328}"/>
              </a:ext>
            </a:extLst>
          </p:cNvPr>
          <p:cNvSpPr>
            <a:spLocks noGrp="1"/>
          </p:cNvSpPr>
          <p:nvPr>
            <p:ph type="title"/>
          </p:nvPr>
        </p:nvSpPr>
        <p:spPr/>
        <p:txBody>
          <a:bodyPr/>
          <a:lstStyle/>
          <a:p>
            <a:pPr lvl="1"/>
            <a:r>
              <a:rPr lang="zh-CN" altLang="en-US" sz="3600" b="1" kern="1200" dirty="0">
                <a:latin typeface="DengXian" charset="-122"/>
                <a:ea typeface="DengXian" charset="-122"/>
                <a:cs typeface="Times New Roman" panose="02020603050405020304" pitchFamily="18" charset="0"/>
              </a:rPr>
              <a:t>思维链 </a:t>
            </a:r>
            <a:r>
              <a:rPr lang="en-US" altLang="zh-CN" sz="3600" b="1" kern="1200" dirty="0">
                <a:latin typeface="DengXian" charset="-122"/>
                <a:ea typeface="DengXian" charset="-122"/>
                <a:cs typeface="Times New Roman" panose="02020603050405020304" pitchFamily="18" charset="0"/>
              </a:rPr>
              <a:t>Chain-of-Thought</a:t>
            </a:r>
            <a:r>
              <a:rPr lang="zh-CN" altLang="en-US" sz="3600" b="1" kern="1200" dirty="0">
                <a:latin typeface="DengXian" charset="-122"/>
                <a:ea typeface="DengXian" charset="-122"/>
                <a:cs typeface="Times New Roman" panose="02020603050405020304" pitchFamily="18" charset="0"/>
              </a:rPr>
              <a:t>（</a:t>
            </a:r>
            <a:r>
              <a:rPr lang="en-US" altLang="zh-CN" sz="3600" b="1" kern="1200" dirty="0" err="1">
                <a:latin typeface="DengXian" charset="-122"/>
                <a:ea typeface="DengXian" charset="-122"/>
                <a:cs typeface="Times New Roman" panose="02020603050405020304" pitchFamily="18" charset="0"/>
              </a:rPr>
              <a:t>CoT</a:t>
            </a:r>
            <a:r>
              <a:rPr lang="zh-CN" altLang="en-US" sz="3600" b="1" kern="1200" dirty="0">
                <a:latin typeface="DengXian" charset="-122"/>
                <a:ea typeface="DengXian" charset="-122"/>
                <a:cs typeface="Times New Roman" panose="02020603050405020304" pitchFamily="18" charset="0"/>
              </a:rPr>
              <a:t>）</a:t>
            </a:r>
          </a:p>
        </p:txBody>
      </p:sp>
      <p:sp>
        <p:nvSpPr>
          <p:cNvPr id="3" name="内容占位符 2">
            <a:extLst>
              <a:ext uri="{FF2B5EF4-FFF2-40B4-BE49-F238E27FC236}">
                <a16:creationId xmlns:a16="http://schemas.microsoft.com/office/drawing/2014/main" id="{82EAB629-9889-9CB4-00F1-758DA7259E19}"/>
              </a:ext>
            </a:extLst>
          </p:cNvPr>
          <p:cNvSpPr>
            <a:spLocks noGrp="1"/>
          </p:cNvSpPr>
          <p:nvPr>
            <p:ph sz="quarter" idx="10"/>
          </p:nvPr>
        </p:nvSpPr>
        <p:spPr>
          <a:xfrm>
            <a:off x="417100" y="1290945"/>
            <a:ext cx="11103158" cy="5051897"/>
          </a:xfrm>
        </p:spPr>
        <p:txBody>
          <a:bodyPr/>
          <a:lstStyle/>
          <a:p>
            <a:pPr>
              <a:lnSpc>
                <a:spcPct val="130000"/>
              </a:lnSpc>
            </a:pPr>
            <a:r>
              <a:rPr lang="zh-CN" altLang="en-US" b="0" dirty="0">
                <a:latin typeface="黑体" panose="02010609060101010101" pitchFamily="49" charset="-122"/>
                <a:ea typeface="黑体" panose="02010609060101010101" pitchFamily="49" charset="-122"/>
              </a:rPr>
              <a:t>思维链提示：包含引导最终输出的一系列中间自然语言推理步骤</a:t>
            </a:r>
            <a:endParaRPr lang="en-US" altLang="zh-CN" b="0" dirty="0">
              <a:latin typeface="黑体" panose="02010609060101010101" pitchFamily="49" charset="-122"/>
              <a:ea typeface="黑体" panose="02010609060101010101" pitchFamily="49" charset="-122"/>
            </a:endParaRPr>
          </a:p>
          <a:p>
            <a:pPr lvl="1">
              <a:lnSpc>
                <a:spcPct val="130000"/>
              </a:lnSpc>
            </a:pPr>
            <a:r>
              <a:rPr lang="zh-CN" altLang="en-US" b="0" dirty="0">
                <a:latin typeface="黑体" panose="02010609060101010101" pitchFamily="49" charset="-122"/>
                <a:ea typeface="黑体" panose="02010609060101010101" pitchFamily="49" charset="-122"/>
              </a:rPr>
              <a:t>通过引入推理路径作为提示，激发大模型按照这种推理的模式生成出合理的结果</a:t>
            </a:r>
          </a:p>
        </p:txBody>
      </p:sp>
      <p:sp>
        <p:nvSpPr>
          <p:cNvPr id="4" name="灯片编号占位符 3">
            <a:extLst>
              <a:ext uri="{FF2B5EF4-FFF2-40B4-BE49-F238E27FC236}">
                <a16:creationId xmlns:a16="http://schemas.microsoft.com/office/drawing/2014/main" id="{BC0EF3DE-4030-8BE3-C353-DDEAA2AB2090}"/>
              </a:ext>
            </a:extLst>
          </p:cNvPr>
          <p:cNvSpPr>
            <a:spLocks noGrp="1"/>
          </p:cNvSpPr>
          <p:nvPr>
            <p:ph type="sldNum" sz="quarter" idx="4"/>
          </p:nvPr>
        </p:nvSpPr>
        <p:spPr>
          <a:xfrm>
            <a:off x="9155516" y="6439239"/>
            <a:ext cx="2743200" cy="365126"/>
          </a:xfrm>
        </p:spPr>
        <p:txBody>
          <a:bodyPr/>
          <a:lstStyle/>
          <a:p>
            <a:fld id="{CB97EF2D-26AB-4B8E-994F-76E2F1993B11}" type="slidenum">
              <a:rPr lang="zh-CN" altLang="en-US" smtClean="0"/>
              <a:pPr/>
              <a:t>37</a:t>
            </a:fld>
            <a:endParaRPr lang="zh-CN" altLang="en-US" dirty="0"/>
          </a:p>
        </p:txBody>
      </p:sp>
      <p:pic>
        <p:nvPicPr>
          <p:cNvPr id="5" name="图片 4">
            <a:extLst>
              <a:ext uri="{FF2B5EF4-FFF2-40B4-BE49-F238E27FC236}">
                <a16:creationId xmlns:a16="http://schemas.microsoft.com/office/drawing/2014/main" id="{8FDF5275-A6FA-F130-3397-CBF891A4F3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2861" y="2461260"/>
            <a:ext cx="8606277" cy="4343105"/>
          </a:xfrm>
          <a:prstGeom prst="rect">
            <a:avLst/>
          </a:prstGeom>
        </p:spPr>
      </p:pic>
    </p:spTree>
    <p:extLst>
      <p:ext uri="{BB962C8B-B14F-4D97-AF65-F5344CB8AC3E}">
        <p14:creationId xmlns:p14="http://schemas.microsoft.com/office/powerpoint/2010/main" val="113529383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EE539F4F-0F0D-ADC1-12DF-1ACB475CEC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67364" y="1390765"/>
            <a:ext cx="3351849" cy="5225238"/>
          </a:xfrm>
          <a:prstGeom prst="rect">
            <a:avLst/>
          </a:prstGeom>
        </p:spPr>
      </p:pic>
      <p:sp>
        <p:nvSpPr>
          <p:cNvPr id="2" name="标题 1">
            <a:extLst>
              <a:ext uri="{FF2B5EF4-FFF2-40B4-BE49-F238E27FC236}">
                <a16:creationId xmlns:a16="http://schemas.microsoft.com/office/drawing/2014/main" id="{21905D6F-2915-EF88-DA4B-7EE7DFAF5328}"/>
              </a:ext>
            </a:extLst>
          </p:cNvPr>
          <p:cNvSpPr>
            <a:spLocks noGrp="1"/>
          </p:cNvSpPr>
          <p:nvPr>
            <p:ph type="title"/>
          </p:nvPr>
        </p:nvSpPr>
        <p:spPr/>
        <p:txBody>
          <a:bodyPr/>
          <a:lstStyle/>
          <a:p>
            <a:pPr lvl="1"/>
            <a:r>
              <a:rPr lang="en-US" altLang="zh-CN" sz="3600" b="1" kern="1200" dirty="0" err="1">
                <a:latin typeface="DengXian" charset="-122"/>
                <a:ea typeface="DengXian" charset="-122"/>
                <a:cs typeface="Times New Roman" panose="02020603050405020304" pitchFamily="18" charset="0"/>
              </a:rPr>
              <a:t>CoT</a:t>
            </a:r>
            <a:r>
              <a:rPr lang="zh-CN" altLang="en-US" sz="3600" b="1" kern="1200" dirty="0">
                <a:latin typeface="DengXian" charset="-122"/>
                <a:ea typeface="DengXian" charset="-122"/>
                <a:cs typeface="Times New Roman" panose="02020603050405020304" pitchFamily="18" charset="0"/>
              </a:rPr>
              <a:t> 被认为是另一种大模型的涌现能力</a:t>
            </a:r>
          </a:p>
        </p:txBody>
      </p:sp>
      <p:sp>
        <p:nvSpPr>
          <p:cNvPr id="3" name="内容占位符 2">
            <a:extLst>
              <a:ext uri="{FF2B5EF4-FFF2-40B4-BE49-F238E27FC236}">
                <a16:creationId xmlns:a16="http://schemas.microsoft.com/office/drawing/2014/main" id="{82EAB629-9889-9CB4-00F1-758DA7259E19}"/>
              </a:ext>
            </a:extLst>
          </p:cNvPr>
          <p:cNvSpPr>
            <a:spLocks noGrp="1"/>
          </p:cNvSpPr>
          <p:nvPr>
            <p:ph sz="quarter" idx="10"/>
          </p:nvPr>
        </p:nvSpPr>
        <p:spPr>
          <a:xfrm>
            <a:off x="417100" y="1290945"/>
            <a:ext cx="10648516" cy="5051897"/>
          </a:xfrm>
        </p:spPr>
        <p:txBody>
          <a:bodyPr/>
          <a:lstStyle/>
          <a:p>
            <a:pPr>
              <a:lnSpc>
                <a:spcPct val="130000"/>
              </a:lnSpc>
            </a:pPr>
            <a:r>
              <a:rPr lang="zh-CN" altLang="en-US" b="0" dirty="0">
                <a:latin typeface="Arial" panose="020B0604020202020204" pitchFamily="34" charset="0"/>
                <a:ea typeface="黑体" panose="02010609060101010101" pitchFamily="49" charset="-122"/>
                <a:cs typeface="Arial" panose="020B0604020202020204" pitchFamily="34" charset="0"/>
              </a:rPr>
              <a:t>对于小模型来说，</a:t>
            </a:r>
            <a:r>
              <a:rPr lang="en-US" altLang="zh-CN" b="0" dirty="0" err="1">
                <a:latin typeface="Arial" panose="020B0604020202020204" pitchFamily="34" charset="0"/>
                <a:ea typeface="黑体" panose="02010609060101010101" pitchFamily="49" charset="-122"/>
                <a:cs typeface="Arial" panose="020B0604020202020204" pitchFamily="34" charset="0"/>
              </a:rPr>
              <a:t>CoT</a:t>
            </a:r>
            <a:r>
              <a:rPr lang="zh-CN" altLang="en-US" b="0" dirty="0">
                <a:latin typeface="Arial" panose="020B0604020202020204" pitchFamily="34" charset="0"/>
                <a:ea typeface="黑体" panose="02010609060101010101" pitchFamily="49" charset="-122"/>
                <a:cs typeface="Arial" panose="020B0604020202020204" pitchFamily="34" charset="0"/>
              </a:rPr>
              <a:t>无法带来性能提升</a:t>
            </a:r>
            <a:endParaRPr lang="en-US" altLang="zh-CN" b="0" dirty="0">
              <a:latin typeface="Arial" panose="020B0604020202020204" pitchFamily="34" charset="0"/>
              <a:ea typeface="黑体" panose="02010609060101010101" pitchFamily="49" charset="-122"/>
              <a:cs typeface="Arial" panose="020B0604020202020204" pitchFamily="34" charset="0"/>
            </a:endParaRPr>
          </a:p>
          <a:p>
            <a:pPr>
              <a:lnSpc>
                <a:spcPct val="130000"/>
              </a:lnSpc>
            </a:pPr>
            <a:r>
              <a:rPr lang="zh-CN" altLang="en-US" b="0" dirty="0">
                <a:latin typeface="Arial" panose="020B0604020202020204" pitchFamily="34" charset="0"/>
                <a:ea typeface="黑体" panose="02010609060101010101" pitchFamily="49" charset="-122"/>
                <a:cs typeface="Arial" panose="020B0604020202020204" pitchFamily="34" charset="0"/>
              </a:rPr>
              <a:t>对于复杂的问题，</a:t>
            </a:r>
            <a:r>
              <a:rPr lang="en-US" altLang="zh-CN" b="0" dirty="0" err="1">
                <a:latin typeface="Arial" panose="020B0604020202020204" pitchFamily="34" charset="0"/>
                <a:ea typeface="黑体" panose="02010609060101010101" pitchFamily="49" charset="-122"/>
                <a:cs typeface="Arial" panose="020B0604020202020204" pitchFamily="34" charset="0"/>
              </a:rPr>
              <a:t>CoT</a:t>
            </a:r>
            <a:r>
              <a:rPr lang="zh-CN" altLang="en-US" b="0" dirty="0">
                <a:latin typeface="Arial" panose="020B0604020202020204" pitchFamily="34" charset="0"/>
                <a:ea typeface="黑体" panose="02010609060101010101" pitchFamily="49" charset="-122"/>
                <a:cs typeface="Arial" panose="020B0604020202020204" pitchFamily="34" charset="0"/>
              </a:rPr>
              <a:t>能获得更多的性能收益，如</a:t>
            </a:r>
            <a:r>
              <a:rPr lang="en-US" altLang="zh-CN" b="0" dirty="0">
                <a:latin typeface="Arial" panose="020B0604020202020204" pitchFamily="34" charset="0"/>
                <a:ea typeface="黑体" panose="02010609060101010101" pitchFamily="49" charset="-122"/>
                <a:cs typeface="Arial" panose="020B0604020202020204" pitchFamily="34" charset="0"/>
              </a:rPr>
              <a:t>GSM8K</a:t>
            </a:r>
            <a:endParaRPr lang="zh-CN" altLang="en-US" b="0" dirty="0">
              <a:latin typeface="Arial" panose="020B0604020202020204" pitchFamily="34" charset="0"/>
              <a:ea typeface="黑体" panose="02010609060101010101" pitchFamily="49" charset="-122"/>
              <a:cs typeface="Arial" panose="020B0604020202020204" pitchFamily="34" charset="0"/>
            </a:endParaRPr>
          </a:p>
        </p:txBody>
      </p:sp>
      <p:sp>
        <p:nvSpPr>
          <p:cNvPr id="4" name="灯片编号占位符 3">
            <a:extLst>
              <a:ext uri="{FF2B5EF4-FFF2-40B4-BE49-F238E27FC236}">
                <a16:creationId xmlns:a16="http://schemas.microsoft.com/office/drawing/2014/main" id="{BC0EF3DE-4030-8BE3-C353-DDEAA2AB2090}"/>
              </a:ext>
            </a:extLst>
          </p:cNvPr>
          <p:cNvSpPr>
            <a:spLocks noGrp="1"/>
          </p:cNvSpPr>
          <p:nvPr>
            <p:ph type="sldNum" sz="quarter" idx="4"/>
          </p:nvPr>
        </p:nvSpPr>
        <p:spPr>
          <a:xfrm>
            <a:off x="9155516" y="6439239"/>
            <a:ext cx="2743200" cy="365126"/>
          </a:xfrm>
        </p:spPr>
        <p:txBody>
          <a:bodyPr/>
          <a:lstStyle/>
          <a:p>
            <a:fld id="{CB97EF2D-26AB-4B8E-994F-76E2F1993B11}" type="slidenum">
              <a:rPr lang="zh-CN" altLang="en-US" smtClean="0"/>
              <a:pPr/>
              <a:t>38</a:t>
            </a:fld>
            <a:endParaRPr lang="zh-CN" altLang="en-US" dirty="0"/>
          </a:p>
        </p:txBody>
      </p:sp>
      <p:pic>
        <p:nvPicPr>
          <p:cNvPr id="5" name="图片 14">
            <a:extLst>
              <a:ext uri="{FF2B5EF4-FFF2-40B4-BE49-F238E27FC236}">
                <a16:creationId xmlns:a16="http://schemas.microsoft.com/office/drawing/2014/main" id="{F14A8E7C-0776-1708-03A2-E2055E3D5468}"/>
              </a:ext>
            </a:extLst>
          </p:cNvPr>
          <p:cNvPicPr>
            <a:picLocks noChangeAspect="1"/>
          </p:cNvPicPr>
          <p:nvPr/>
        </p:nvPicPr>
        <p:blipFill>
          <a:blip r:embed="rId4"/>
          <a:stretch>
            <a:fillRect/>
          </a:stretch>
        </p:blipFill>
        <p:spPr>
          <a:xfrm>
            <a:off x="1126384" y="2509161"/>
            <a:ext cx="5370089" cy="4112641"/>
          </a:xfrm>
          <a:prstGeom prst="rect">
            <a:avLst/>
          </a:prstGeom>
        </p:spPr>
      </p:pic>
    </p:spTree>
    <p:extLst>
      <p:ext uri="{BB962C8B-B14F-4D97-AF65-F5344CB8AC3E}">
        <p14:creationId xmlns:p14="http://schemas.microsoft.com/office/powerpoint/2010/main" val="192358220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3">
            <a:extLst>
              <a:ext uri="{FF2B5EF4-FFF2-40B4-BE49-F238E27FC236}">
                <a16:creationId xmlns:a16="http://schemas.microsoft.com/office/drawing/2014/main" id="{E1C5F943-AABD-B5B4-A11A-CFCB4FF43D7A}"/>
              </a:ext>
            </a:extLst>
          </p:cNvPr>
          <p:cNvPicPr>
            <a:picLocks noChangeAspect="1"/>
          </p:cNvPicPr>
          <p:nvPr/>
        </p:nvPicPr>
        <p:blipFill>
          <a:blip r:embed="rId3"/>
          <a:stretch>
            <a:fillRect/>
          </a:stretch>
        </p:blipFill>
        <p:spPr>
          <a:xfrm>
            <a:off x="3287769" y="2221064"/>
            <a:ext cx="7239347" cy="4495174"/>
          </a:xfrm>
          <a:prstGeom prst="rect">
            <a:avLst/>
          </a:prstGeom>
        </p:spPr>
      </p:pic>
      <p:sp>
        <p:nvSpPr>
          <p:cNvPr id="2" name="标题 1">
            <a:extLst>
              <a:ext uri="{FF2B5EF4-FFF2-40B4-BE49-F238E27FC236}">
                <a16:creationId xmlns:a16="http://schemas.microsoft.com/office/drawing/2014/main" id="{21905D6F-2915-EF88-DA4B-7EE7DFAF5328}"/>
              </a:ext>
            </a:extLst>
          </p:cNvPr>
          <p:cNvSpPr>
            <a:spLocks noGrp="1"/>
          </p:cNvSpPr>
          <p:nvPr>
            <p:ph type="title"/>
          </p:nvPr>
        </p:nvSpPr>
        <p:spPr/>
        <p:txBody>
          <a:bodyPr/>
          <a:lstStyle/>
          <a:p>
            <a:pPr lvl="1"/>
            <a:r>
              <a:rPr lang="zh-CN" altLang="en-US" sz="3600" b="1" kern="1200" dirty="0">
                <a:latin typeface="DengXian" charset="-122"/>
                <a:ea typeface="DengXian" charset="-122"/>
                <a:cs typeface="Times New Roman" panose="02020603050405020304" pitchFamily="18" charset="0"/>
              </a:rPr>
              <a:t>零样本思维链</a:t>
            </a:r>
            <a:endParaRPr lang="en-US" altLang="zh-CN" sz="3600" b="1" kern="1200" dirty="0">
              <a:latin typeface="DengXian" charset="-122"/>
              <a:ea typeface="DengXian" charset="-122"/>
              <a:cs typeface="Times New Roman" panose="02020603050405020304" pitchFamily="18" charset="0"/>
            </a:endParaRPr>
          </a:p>
        </p:txBody>
      </p:sp>
      <p:sp>
        <p:nvSpPr>
          <p:cNvPr id="4" name="灯片编号占位符 3">
            <a:extLst>
              <a:ext uri="{FF2B5EF4-FFF2-40B4-BE49-F238E27FC236}">
                <a16:creationId xmlns:a16="http://schemas.microsoft.com/office/drawing/2014/main" id="{BC0EF3DE-4030-8BE3-C353-DDEAA2AB2090}"/>
              </a:ext>
            </a:extLst>
          </p:cNvPr>
          <p:cNvSpPr>
            <a:spLocks noGrp="1"/>
          </p:cNvSpPr>
          <p:nvPr>
            <p:ph type="sldNum" sz="quarter" idx="4"/>
          </p:nvPr>
        </p:nvSpPr>
        <p:spPr>
          <a:xfrm>
            <a:off x="9155516" y="6439239"/>
            <a:ext cx="2743200" cy="365126"/>
          </a:xfrm>
        </p:spPr>
        <p:txBody>
          <a:bodyPr/>
          <a:lstStyle/>
          <a:p>
            <a:fld id="{CB97EF2D-26AB-4B8E-994F-76E2F1993B11}" type="slidenum">
              <a:rPr lang="zh-CN" altLang="en-US" smtClean="0"/>
              <a:pPr/>
              <a:t>39</a:t>
            </a:fld>
            <a:endParaRPr lang="zh-CN" altLang="en-US" dirty="0"/>
          </a:p>
        </p:txBody>
      </p:sp>
      <p:sp>
        <p:nvSpPr>
          <p:cNvPr id="8" name="内容占位符 2">
            <a:extLst>
              <a:ext uri="{FF2B5EF4-FFF2-40B4-BE49-F238E27FC236}">
                <a16:creationId xmlns:a16="http://schemas.microsoft.com/office/drawing/2014/main" id="{52687943-F5C8-FD6B-4C1E-710B899BE832}"/>
              </a:ext>
            </a:extLst>
          </p:cNvPr>
          <p:cNvSpPr txBox="1">
            <a:spLocks/>
          </p:cNvSpPr>
          <p:nvPr/>
        </p:nvSpPr>
        <p:spPr>
          <a:xfrm>
            <a:off x="565379" y="1310712"/>
            <a:ext cx="10781550" cy="3474786"/>
          </a:xfrm>
          <a:prstGeom prst="rect">
            <a:avLst/>
          </a:prstGeom>
        </p:spPr>
        <p:txBody>
          <a:bodyPr>
            <a:noAutofit/>
          </a:bodyPr>
          <a:lstStyle>
            <a:lvl1pPr marL="228594" indent="-228594" algn="l" rtl="0" eaLnBrk="0" fontAlgn="base" hangingPunct="0">
              <a:lnSpc>
                <a:spcPct val="90000"/>
              </a:lnSpc>
              <a:spcBef>
                <a:spcPts val="1000"/>
              </a:spcBef>
              <a:spcAft>
                <a:spcPct val="0"/>
              </a:spcAft>
              <a:buFont typeface="Arial" charset="0"/>
              <a:buChar char="•"/>
              <a:defRPr sz="2800" kern="1200">
                <a:solidFill>
                  <a:schemeClr val="tx1"/>
                </a:solidFill>
                <a:latin typeface="+mn-lt"/>
                <a:ea typeface="SimSun" panose="02010600030101010101" pitchFamily="2" charset="-122"/>
                <a:cs typeface="+mn-cs"/>
              </a:defRPr>
            </a:lvl1pPr>
            <a:lvl2pPr marL="685783" indent="-228594" algn="l" rtl="0" eaLnBrk="0" fontAlgn="base" hangingPunct="0">
              <a:lnSpc>
                <a:spcPct val="90000"/>
              </a:lnSpc>
              <a:spcBef>
                <a:spcPts val="500"/>
              </a:spcBef>
              <a:spcAft>
                <a:spcPct val="0"/>
              </a:spcAft>
              <a:buFont typeface="Arial" charset="0"/>
              <a:buChar char="•"/>
              <a:defRPr sz="2400" kern="1200">
                <a:solidFill>
                  <a:schemeClr val="tx1"/>
                </a:solidFill>
                <a:latin typeface="+mn-lt"/>
                <a:ea typeface="SimSun" panose="02010600030101010101" pitchFamily="2" charset="-122"/>
                <a:cs typeface="+mn-cs"/>
              </a:defRPr>
            </a:lvl2pPr>
            <a:lvl3pPr marL="1142971" indent="-228594" algn="l" rtl="0" eaLnBrk="0" fontAlgn="base" hangingPunct="0">
              <a:lnSpc>
                <a:spcPct val="90000"/>
              </a:lnSpc>
              <a:spcBef>
                <a:spcPts val="500"/>
              </a:spcBef>
              <a:spcAft>
                <a:spcPct val="0"/>
              </a:spcAft>
              <a:buFont typeface="Arial" charset="0"/>
              <a:buChar char="•"/>
              <a:defRPr sz="2000" kern="1200">
                <a:solidFill>
                  <a:schemeClr val="tx1"/>
                </a:solidFill>
                <a:latin typeface="+mn-lt"/>
                <a:ea typeface="SimSun" panose="02010600030101010101" pitchFamily="2" charset="-122"/>
                <a:cs typeface="+mn-cs"/>
              </a:defRPr>
            </a:lvl3pPr>
            <a:lvl4pPr marL="1600160" indent="-228594" algn="l" rtl="0" eaLnBrk="0" fontAlgn="base" hangingPunct="0">
              <a:lnSpc>
                <a:spcPct val="90000"/>
              </a:lnSpc>
              <a:spcBef>
                <a:spcPts val="500"/>
              </a:spcBef>
              <a:spcAft>
                <a:spcPct val="0"/>
              </a:spcAft>
              <a:buFont typeface="Arial" charset="0"/>
              <a:buChar char="•"/>
              <a:defRPr kern="1200">
                <a:solidFill>
                  <a:schemeClr val="tx1"/>
                </a:solidFill>
                <a:latin typeface="+mn-lt"/>
                <a:ea typeface="SimSun" panose="02010600030101010101" pitchFamily="2" charset="-122"/>
                <a:cs typeface="+mn-cs"/>
              </a:defRPr>
            </a:lvl4pPr>
            <a:lvl5pPr marL="2057349" indent="-228594" algn="l" rtl="0" eaLnBrk="0" fontAlgn="base" hangingPunct="0">
              <a:lnSpc>
                <a:spcPct val="90000"/>
              </a:lnSpc>
              <a:spcBef>
                <a:spcPts val="500"/>
              </a:spcBef>
              <a:spcAft>
                <a:spcPct val="0"/>
              </a:spcAft>
              <a:buFont typeface="Arial" charset="0"/>
              <a:buChar char="•"/>
              <a:defRPr kern="1200">
                <a:solidFill>
                  <a:schemeClr val="tx1"/>
                </a:solidFill>
                <a:latin typeface="+mn-lt"/>
                <a:ea typeface="SimSun" panose="02010600030101010101" pitchFamily="2" charset="-122"/>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30000"/>
              </a:lnSpc>
              <a:buSzPct val="80000"/>
              <a:buFont typeface="Wingdings" pitchFamily="2" charset="2"/>
              <a:buChar char="Ø"/>
            </a:pPr>
            <a:r>
              <a:rPr lang="zh-CN" altLang="en-US" sz="2400" dirty="0">
                <a:latin typeface="黑体" panose="02010609060101010101" pitchFamily="49" charset="-122"/>
                <a:ea typeface="黑体" panose="02010609060101010101" pitchFamily="49" charset="-122"/>
                <a:cs typeface="Times New Roman" panose="02020603050405020304" pitchFamily="18" charset="0"/>
              </a:rPr>
              <a:t>仅需添加一句</a:t>
            </a:r>
            <a:r>
              <a:rPr lang="en-US" altLang="zh-CN" sz="2400" dirty="0">
                <a:latin typeface="黑体" panose="02010609060101010101" pitchFamily="49" charset="-122"/>
                <a:ea typeface="黑体" panose="02010609060101010101" pitchFamily="49" charset="-122"/>
                <a:cs typeface="Times New Roman" panose="02020603050405020304" pitchFamily="18" charset="0"/>
              </a:rPr>
              <a:t>Let’s think step by step</a:t>
            </a:r>
            <a:r>
              <a:rPr lang="zh-CN" altLang="en-US" sz="2400" dirty="0">
                <a:latin typeface="黑体" panose="02010609060101010101" pitchFamily="49" charset="-122"/>
                <a:ea typeface="黑体" panose="02010609060101010101" pitchFamily="49" charset="-122"/>
                <a:cs typeface="Times New Roman" panose="02020603050405020304" pitchFamily="18" charset="0"/>
              </a:rPr>
              <a:t>，引导大语言模型进入思维链的推理过程，就可以让</a:t>
            </a:r>
            <a:r>
              <a:rPr lang="en-US" altLang="zh-CN" sz="2400" dirty="0">
                <a:latin typeface="黑体" panose="02010609060101010101" pitchFamily="49" charset="-122"/>
                <a:ea typeface="黑体" panose="02010609060101010101" pitchFamily="49" charset="-122"/>
                <a:cs typeface="Times New Roman" panose="02020603050405020304" pitchFamily="18" charset="0"/>
              </a:rPr>
              <a:t>zero-shot</a:t>
            </a:r>
            <a:r>
              <a:rPr lang="zh-CN" altLang="en-US" sz="2400" dirty="0">
                <a:latin typeface="黑体" panose="02010609060101010101" pitchFamily="49" charset="-122"/>
                <a:ea typeface="黑体" panose="02010609060101010101" pitchFamily="49" charset="-122"/>
                <a:cs typeface="Times New Roman" panose="02020603050405020304" pitchFamily="18" charset="0"/>
              </a:rPr>
              <a:t>的准确率从</a:t>
            </a:r>
            <a:r>
              <a:rPr lang="en-US" altLang="zh-CN" sz="2400" dirty="0">
                <a:latin typeface="黑体" panose="02010609060101010101" pitchFamily="49" charset="-122"/>
                <a:ea typeface="黑体" panose="02010609060101010101" pitchFamily="49" charset="-122"/>
                <a:cs typeface="Times New Roman" panose="02020603050405020304" pitchFamily="18" charset="0"/>
              </a:rPr>
              <a:t>17.7</a:t>
            </a:r>
            <a:r>
              <a:rPr lang="zh-CN" altLang="en-US" sz="2400" dirty="0">
                <a:latin typeface="黑体" panose="02010609060101010101" pitchFamily="49" charset="-122"/>
                <a:ea typeface="黑体" panose="02010609060101010101" pitchFamily="49" charset="-122"/>
                <a:cs typeface="Times New Roman" panose="02020603050405020304" pitchFamily="18" charset="0"/>
              </a:rPr>
              <a:t>提高到</a:t>
            </a:r>
            <a:r>
              <a:rPr lang="en-US" altLang="zh-CN" sz="2400" dirty="0">
                <a:latin typeface="黑体" panose="02010609060101010101" pitchFamily="49" charset="-122"/>
                <a:ea typeface="黑体" panose="02010609060101010101" pitchFamily="49" charset="-122"/>
                <a:cs typeface="Times New Roman" panose="02020603050405020304" pitchFamily="18" charset="0"/>
              </a:rPr>
              <a:t>78.7</a:t>
            </a:r>
          </a:p>
        </p:txBody>
      </p:sp>
      <p:sp>
        <p:nvSpPr>
          <p:cNvPr id="6" name="矩形 6">
            <a:extLst>
              <a:ext uri="{FF2B5EF4-FFF2-40B4-BE49-F238E27FC236}">
                <a16:creationId xmlns:a16="http://schemas.microsoft.com/office/drawing/2014/main" id="{F8DF52A5-EF12-4221-E8C2-9FCA8646B852}"/>
              </a:ext>
            </a:extLst>
          </p:cNvPr>
          <p:cNvSpPr/>
          <p:nvPr/>
        </p:nvSpPr>
        <p:spPr>
          <a:xfrm>
            <a:off x="293284" y="6439239"/>
            <a:ext cx="9557471" cy="276999"/>
          </a:xfrm>
          <a:prstGeom prst="rect">
            <a:avLst/>
          </a:prstGeom>
        </p:spPr>
        <p:txBody>
          <a:bodyPr wrap="square">
            <a:spAutoFit/>
          </a:bodyPr>
          <a:lstStyle/>
          <a:p>
            <a:r>
              <a:rPr lang="en-US" altLang="zh-CN" sz="1200" dirty="0">
                <a:solidFill>
                  <a:srgbClr val="000000"/>
                </a:solidFill>
                <a:latin typeface="Times New Roman" panose="02020603050405020304" charset="0"/>
                <a:cs typeface="Times New Roman" panose="02020603050405020304" charset="0"/>
              </a:rPr>
              <a:t>Large Language Models are Zero-Shot Reasoners</a:t>
            </a:r>
          </a:p>
        </p:txBody>
      </p:sp>
    </p:spTree>
    <p:extLst>
      <p:ext uri="{BB962C8B-B14F-4D97-AF65-F5344CB8AC3E}">
        <p14:creationId xmlns:p14="http://schemas.microsoft.com/office/powerpoint/2010/main" val="40984923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46B969-C78A-D9FC-4C4D-3070CFD706FA}"/>
              </a:ext>
            </a:extLst>
          </p:cNvPr>
          <p:cNvSpPr>
            <a:spLocks noGrp="1"/>
          </p:cNvSpPr>
          <p:nvPr>
            <p:ph type="title"/>
          </p:nvPr>
        </p:nvSpPr>
        <p:spPr/>
        <p:txBody>
          <a:bodyPr/>
          <a:lstStyle/>
          <a:p>
            <a:r>
              <a:rPr lang="en-US" altLang="zh-CN" dirty="0">
                <a:latin typeface="DengXian" charset="-122"/>
                <a:ea typeface="DengXian" charset="-122"/>
              </a:rPr>
              <a:t>Prompt</a:t>
            </a:r>
            <a:r>
              <a:rPr lang="zh-CN" altLang="en-US" dirty="0">
                <a:latin typeface="DengXian" charset="-122"/>
                <a:ea typeface="DengXian" charset="-122"/>
              </a:rPr>
              <a:t> 的定义</a:t>
            </a:r>
          </a:p>
        </p:txBody>
      </p:sp>
      <p:sp>
        <p:nvSpPr>
          <p:cNvPr id="3" name="内容占位符 2">
            <a:extLst>
              <a:ext uri="{FF2B5EF4-FFF2-40B4-BE49-F238E27FC236}">
                <a16:creationId xmlns:a16="http://schemas.microsoft.com/office/drawing/2014/main" id="{41082F65-FCC1-69FE-AE48-1865AFD333DB}"/>
              </a:ext>
            </a:extLst>
          </p:cNvPr>
          <p:cNvSpPr>
            <a:spLocks noGrp="1"/>
          </p:cNvSpPr>
          <p:nvPr>
            <p:ph sz="quarter" idx="10"/>
          </p:nvPr>
        </p:nvSpPr>
        <p:spPr/>
        <p:txBody>
          <a:bodyPr/>
          <a:lstStyle/>
          <a:p>
            <a:pPr marL="571517" indent="-342900">
              <a:lnSpc>
                <a:spcPct val="150000"/>
              </a:lnSpc>
              <a:buClr>
                <a:schemeClr val="tx1"/>
              </a:buClr>
              <a:buFont typeface="Wingdings" pitchFamily="2" charset="2"/>
              <a:buChar char="§"/>
            </a:pPr>
            <a:r>
              <a:rPr kumimoji="1" lang="en-US" altLang="zh-CN" sz="2400" dirty="0">
                <a:latin typeface="Microsoft YaHei" panose="020B0503020204020204" pitchFamily="34" charset="-122"/>
                <a:ea typeface="Microsoft YaHei" panose="020B0503020204020204" pitchFamily="34" charset="-122"/>
              </a:rPr>
              <a:t>Prompt is the technique of </a:t>
            </a:r>
            <a:r>
              <a:rPr kumimoji="1" lang="en-US" altLang="zh-CN" sz="2400" u="sng" dirty="0">
                <a:solidFill>
                  <a:srgbClr val="C00000"/>
                </a:solidFill>
                <a:latin typeface="Microsoft YaHei" panose="020B0503020204020204" pitchFamily="34" charset="-122"/>
                <a:ea typeface="Microsoft YaHei" panose="020B0503020204020204" pitchFamily="34" charset="-122"/>
              </a:rPr>
              <a:t>making better use of the knowledge from the pre-trained model</a:t>
            </a:r>
            <a:r>
              <a:rPr kumimoji="1" lang="en-US" altLang="zh-CN" sz="2400" dirty="0">
                <a:latin typeface="Microsoft YaHei" panose="020B0503020204020204" pitchFamily="34" charset="-122"/>
                <a:ea typeface="Microsoft YaHei" panose="020B0503020204020204" pitchFamily="34" charset="-122"/>
              </a:rPr>
              <a:t> by </a:t>
            </a:r>
            <a:r>
              <a:rPr kumimoji="1" lang="en-US" altLang="zh-CN" sz="2400" u="sng" dirty="0">
                <a:solidFill>
                  <a:srgbClr val="00B050"/>
                </a:solidFill>
                <a:latin typeface="Microsoft YaHei" panose="020B0503020204020204" pitchFamily="34" charset="-122"/>
                <a:ea typeface="Microsoft YaHei" panose="020B0503020204020204" pitchFamily="34" charset="-122"/>
              </a:rPr>
              <a:t>adding additional texts to the input</a:t>
            </a:r>
            <a:r>
              <a:rPr kumimoji="1" lang="en-US" altLang="zh-CN" sz="2400" dirty="0">
                <a:latin typeface="Microsoft YaHei" panose="020B0503020204020204" pitchFamily="34" charset="-122"/>
                <a:ea typeface="Microsoft YaHei" panose="020B0503020204020204" pitchFamily="34" charset="-122"/>
              </a:rPr>
              <a:t>.</a:t>
            </a:r>
            <a:r>
              <a:rPr kumimoji="1" lang="zh-CN" altLang="en-US" sz="2400" dirty="0">
                <a:latin typeface="Microsoft YaHei" panose="020B0503020204020204" pitchFamily="34" charset="-122"/>
                <a:ea typeface="Microsoft YaHei" panose="020B0503020204020204" pitchFamily="34" charset="-122"/>
              </a:rPr>
              <a:t> </a:t>
            </a:r>
            <a:r>
              <a:rPr kumimoji="1" lang="en-US" altLang="zh-CN" sz="2400" dirty="0">
                <a:latin typeface="Microsoft YaHei" panose="020B0503020204020204" pitchFamily="34" charset="-122"/>
                <a:ea typeface="Microsoft YaHei" panose="020B0503020204020204" pitchFamily="34" charset="-122"/>
              </a:rPr>
              <a:t>[1]</a:t>
            </a:r>
          </a:p>
          <a:p>
            <a:pPr>
              <a:lnSpc>
                <a:spcPct val="150000"/>
              </a:lnSpc>
              <a:buClr>
                <a:schemeClr val="tx1"/>
              </a:buClr>
              <a:buFont typeface="Wingdings" pitchFamily="2" charset="2"/>
              <a:buChar char="§"/>
            </a:pPr>
            <a:endParaRPr kumimoji="1" lang="en-US" altLang="zh-CN" sz="2000" dirty="0">
              <a:latin typeface="Microsoft YaHei" panose="020B0503020204020204" pitchFamily="34" charset="-122"/>
              <a:ea typeface="Microsoft YaHei" panose="020B0503020204020204" pitchFamily="34" charset="-122"/>
            </a:endParaRPr>
          </a:p>
          <a:p>
            <a:pPr marL="571517" indent="-342900">
              <a:lnSpc>
                <a:spcPct val="150000"/>
              </a:lnSpc>
              <a:buClr>
                <a:schemeClr val="tx1"/>
              </a:buClr>
              <a:buFont typeface="Wingdings" pitchFamily="2" charset="2"/>
              <a:buChar char="§"/>
            </a:pPr>
            <a:r>
              <a:rPr kumimoji="1" lang="en-US" altLang="zh-CN" sz="2400" dirty="0">
                <a:latin typeface="Microsoft YaHei" panose="020B0503020204020204" pitchFamily="34" charset="-122"/>
                <a:ea typeface="Microsoft YaHei" panose="020B0503020204020204" pitchFamily="34" charset="-122"/>
              </a:rPr>
              <a:t>Prompts allow </a:t>
            </a:r>
            <a:r>
              <a:rPr kumimoji="1" lang="en-US" altLang="zh-CN" sz="2400" u="sng" dirty="0">
                <a:latin typeface="Microsoft YaHei" panose="020B0503020204020204" pitchFamily="34" charset="-122"/>
                <a:ea typeface="Microsoft YaHei" panose="020B0503020204020204" pitchFamily="34" charset="-122"/>
              </a:rPr>
              <a:t>seamless integration </a:t>
            </a:r>
            <a:r>
              <a:rPr kumimoji="1" lang="en-US" altLang="zh-CN" sz="2400" dirty="0">
                <a:latin typeface="Microsoft YaHei" panose="020B0503020204020204" pitchFamily="34" charset="-122"/>
                <a:ea typeface="Microsoft YaHei" panose="020B0503020204020204" pitchFamily="34" charset="-122"/>
              </a:rPr>
              <a:t>of pre-trained models into downstream tasks by </a:t>
            </a:r>
            <a:r>
              <a:rPr kumimoji="1" lang="en-US" altLang="zh-CN" sz="2400" u="sng" dirty="0">
                <a:latin typeface="Microsoft YaHei" panose="020B0503020204020204" pitchFamily="34" charset="-122"/>
                <a:ea typeface="Microsoft YaHei" panose="020B0503020204020204" pitchFamily="34" charset="-122"/>
              </a:rPr>
              <a:t>eliciting desired model behaviors solely </a:t>
            </a:r>
            <a:r>
              <a:rPr kumimoji="1" lang="en-US" altLang="zh-CN" sz="2400" dirty="0">
                <a:latin typeface="Microsoft YaHei" panose="020B0503020204020204" pitchFamily="34" charset="-122"/>
                <a:ea typeface="Microsoft YaHei" panose="020B0503020204020204" pitchFamily="34" charset="-122"/>
              </a:rPr>
              <a:t>based on the given prompt.[2]</a:t>
            </a:r>
            <a:r>
              <a:rPr kumimoji="1" lang="zh-CN" altLang="en-US" sz="2400" dirty="0">
                <a:latin typeface="Microsoft YaHei" panose="020B0503020204020204" pitchFamily="34" charset="-122"/>
                <a:ea typeface="Microsoft YaHei" panose="020B0503020204020204" pitchFamily="34" charset="-122"/>
              </a:rPr>
              <a:t> </a:t>
            </a:r>
            <a:endParaRPr kumimoji="1" lang="en-US" altLang="zh-CN" sz="2400" dirty="0">
              <a:latin typeface="Microsoft YaHei" panose="020B0503020204020204" pitchFamily="34" charset="-122"/>
              <a:ea typeface="Microsoft YaHei" panose="020B0503020204020204" pitchFamily="34" charset="-122"/>
            </a:endParaRPr>
          </a:p>
          <a:p>
            <a:pPr lvl="1"/>
            <a:endParaRPr kumimoji="1" lang="en-US" altLang="zh-CN" sz="2400" dirty="0">
              <a:latin typeface="Microsoft YaHei" panose="020B0503020204020204" pitchFamily="34" charset="-122"/>
              <a:ea typeface="Microsoft YaHei" panose="020B0503020204020204" pitchFamily="34" charset="-122"/>
            </a:endParaRPr>
          </a:p>
        </p:txBody>
      </p:sp>
      <p:sp>
        <p:nvSpPr>
          <p:cNvPr id="4" name="灯片编号占位符 3">
            <a:extLst>
              <a:ext uri="{FF2B5EF4-FFF2-40B4-BE49-F238E27FC236}">
                <a16:creationId xmlns:a16="http://schemas.microsoft.com/office/drawing/2014/main" id="{AD559F7F-B034-355C-97BF-2835FC3E4C6B}"/>
              </a:ext>
            </a:extLst>
          </p:cNvPr>
          <p:cNvSpPr>
            <a:spLocks noGrp="1"/>
          </p:cNvSpPr>
          <p:nvPr>
            <p:ph type="sldNum" sz="quarter" idx="4"/>
          </p:nvPr>
        </p:nvSpPr>
        <p:spPr/>
        <p:txBody>
          <a:bodyPr/>
          <a:lstStyle/>
          <a:p>
            <a:fld id="{CB97EF2D-26AB-4B8E-994F-76E2F1993B11}" type="slidenum">
              <a:rPr lang="zh-CN" altLang="en-US" smtClean="0"/>
              <a:pPr/>
              <a:t>4</a:t>
            </a:fld>
            <a:endParaRPr lang="zh-CN" altLang="en-US" dirty="0"/>
          </a:p>
        </p:txBody>
      </p:sp>
      <p:sp>
        <p:nvSpPr>
          <p:cNvPr id="7" name="文本框 6">
            <a:extLst>
              <a:ext uri="{FF2B5EF4-FFF2-40B4-BE49-F238E27FC236}">
                <a16:creationId xmlns:a16="http://schemas.microsoft.com/office/drawing/2014/main" id="{07BED84A-E255-F488-B379-5B5552C5E754}"/>
              </a:ext>
            </a:extLst>
          </p:cNvPr>
          <p:cNvSpPr txBox="1"/>
          <p:nvPr/>
        </p:nvSpPr>
        <p:spPr>
          <a:xfrm>
            <a:off x="0" y="5988899"/>
            <a:ext cx="12192000" cy="707886"/>
          </a:xfrm>
          <a:prstGeom prst="rect">
            <a:avLst/>
          </a:prstGeom>
          <a:noFill/>
        </p:spPr>
        <p:txBody>
          <a:bodyPr wrap="square">
            <a:spAutoFit/>
          </a:bodyPr>
          <a:lstStyle/>
          <a:p>
            <a:r>
              <a:rPr lang="en-US" altLang="zh-CN" sz="2000" dirty="0">
                <a:solidFill>
                  <a:schemeClr val="accent5">
                    <a:lumMod val="50000"/>
                  </a:schemeClr>
                </a:solidFill>
                <a:latin typeface="Times New Roman" panose="02020603050405020304" pitchFamily="18" charset="0"/>
                <a:cs typeface="Times New Roman" panose="02020603050405020304" pitchFamily="18" charset="0"/>
              </a:rPr>
              <a:t>[1] </a:t>
            </a:r>
            <a:r>
              <a:rPr lang="zh-CN" altLang="en-US" sz="2000" i="1" dirty="0">
                <a:solidFill>
                  <a:schemeClr val="accent5">
                    <a:lumMod val="50000"/>
                  </a:schemeClr>
                </a:solidFill>
                <a:latin typeface="Times New Roman" panose="02020603050405020304" pitchFamily="18" charset="0"/>
                <a:cs typeface="Times New Roman" panose="02020603050405020304" pitchFamily="18" charset="0"/>
              </a:rPr>
              <a:t>Pre-train, Prompt, and Predict: A Systematic Survey of Prompting Methods in Natural Language Processing</a:t>
            </a:r>
            <a:r>
              <a:rPr lang="en-US" altLang="zh-CN" sz="2000" i="1" dirty="0">
                <a:solidFill>
                  <a:schemeClr val="accent5">
                    <a:lumMod val="50000"/>
                  </a:schemeClr>
                </a:solidFill>
                <a:latin typeface="Times New Roman" panose="02020603050405020304" pitchFamily="18" charset="0"/>
                <a:cs typeface="Times New Roman" panose="02020603050405020304" pitchFamily="18" charset="0"/>
              </a:rPr>
              <a:t>,2023</a:t>
            </a:r>
          </a:p>
          <a:p>
            <a:r>
              <a:rPr lang="en-US" altLang="zh-CN" sz="2000" dirty="0">
                <a:solidFill>
                  <a:schemeClr val="accent5">
                    <a:lumMod val="50000"/>
                  </a:schemeClr>
                </a:solidFill>
                <a:latin typeface="Times New Roman" panose="02020603050405020304" pitchFamily="18" charset="0"/>
                <a:cs typeface="Times New Roman" panose="02020603050405020304" pitchFamily="18" charset="0"/>
              </a:rPr>
              <a:t>[2] </a:t>
            </a:r>
            <a:r>
              <a:rPr lang="en" altLang="zh-CN" sz="2000" i="1" dirty="0">
                <a:solidFill>
                  <a:schemeClr val="accent5">
                    <a:lumMod val="50000"/>
                  </a:schemeClr>
                </a:solidFill>
                <a:latin typeface="Times New Roman" panose="02020603050405020304" pitchFamily="18" charset="0"/>
                <a:cs typeface="Times New Roman" panose="02020603050405020304" pitchFamily="18" charset="0"/>
              </a:rPr>
              <a:t>A Systematic Survey of Prompt Engineering in Large Language Models: Techniques and Applications</a:t>
            </a:r>
            <a:endParaRPr lang="zh-CN" altLang="en-US" sz="2000" i="1" dirty="0">
              <a:solidFill>
                <a:schemeClr val="accent5">
                  <a:lumMod val="50000"/>
                </a:schemeClr>
              </a:solidFill>
              <a:latin typeface="Times New Roman" panose="02020603050405020304" pitchFamily="18" charset="0"/>
              <a:cs typeface="Times New Roman" panose="02020603050405020304" pitchFamily="18" charset="0"/>
            </a:endParaRPr>
          </a:p>
        </p:txBody>
      </p:sp>
      <p:sp>
        <p:nvSpPr>
          <p:cNvPr id="8" name="文本框 7">
            <a:extLst>
              <a:ext uri="{FF2B5EF4-FFF2-40B4-BE49-F238E27FC236}">
                <a16:creationId xmlns:a16="http://schemas.microsoft.com/office/drawing/2014/main" id="{1F366930-8C68-95E9-93DF-0CD901DED87D}"/>
              </a:ext>
            </a:extLst>
          </p:cNvPr>
          <p:cNvSpPr txBox="1"/>
          <p:nvPr/>
        </p:nvSpPr>
        <p:spPr>
          <a:xfrm>
            <a:off x="3772394" y="2396931"/>
            <a:ext cx="800219" cy="461665"/>
          </a:xfrm>
          <a:prstGeom prst="rect">
            <a:avLst/>
          </a:prstGeom>
          <a:noFill/>
        </p:spPr>
        <p:txBody>
          <a:bodyPr wrap="square" rtlCol="0">
            <a:spAutoFit/>
          </a:bodyPr>
          <a:lstStyle/>
          <a:p>
            <a:r>
              <a:rPr kumimoji="1" lang="zh-CN" altLang="en-US" sz="2400" b="1" dirty="0">
                <a:solidFill>
                  <a:schemeClr val="accent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目的</a:t>
            </a:r>
          </a:p>
        </p:txBody>
      </p:sp>
      <p:sp>
        <p:nvSpPr>
          <p:cNvPr id="9" name="文本框 8">
            <a:extLst>
              <a:ext uri="{FF2B5EF4-FFF2-40B4-BE49-F238E27FC236}">
                <a16:creationId xmlns:a16="http://schemas.microsoft.com/office/drawing/2014/main" id="{8036C0AF-7B24-5050-AE59-1C3A10B30572}"/>
              </a:ext>
            </a:extLst>
          </p:cNvPr>
          <p:cNvSpPr txBox="1"/>
          <p:nvPr/>
        </p:nvSpPr>
        <p:spPr>
          <a:xfrm>
            <a:off x="7619389" y="2396931"/>
            <a:ext cx="800219" cy="461665"/>
          </a:xfrm>
          <a:prstGeom prst="rect">
            <a:avLst/>
          </a:prstGeom>
          <a:noFill/>
        </p:spPr>
        <p:txBody>
          <a:bodyPr wrap="square" rtlCol="0">
            <a:spAutoFit/>
          </a:bodyPr>
          <a:lstStyle/>
          <a:p>
            <a:r>
              <a:rPr kumimoji="1" lang="zh-CN" altLang="en-US" sz="2400" b="1" dirty="0">
                <a:solidFill>
                  <a:schemeClr val="accent6">
                    <a:lumMod val="50000"/>
                  </a:schemeClr>
                </a:solidFill>
                <a:latin typeface="Microsoft YaHei" panose="020B0503020204020204" pitchFamily="34" charset="-122"/>
                <a:ea typeface="Microsoft YaHei" panose="020B0503020204020204" pitchFamily="34" charset="-122"/>
                <a:cs typeface="Times New Roman" panose="02020603050405020304" pitchFamily="18" charset="0"/>
              </a:rPr>
              <a:t>方法</a:t>
            </a:r>
          </a:p>
        </p:txBody>
      </p:sp>
    </p:spTree>
    <p:extLst>
      <p:ext uri="{BB962C8B-B14F-4D97-AF65-F5344CB8AC3E}">
        <p14:creationId xmlns:p14="http://schemas.microsoft.com/office/powerpoint/2010/main" val="203398353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905D6F-2915-EF88-DA4B-7EE7DFAF5328}"/>
              </a:ext>
            </a:extLst>
          </p:cNvPr>
          <p:cNvSpPr>
            <a:spLocks noGrp="1"/>
          </p:cNvSpPr>
          <p:nvPr>
            <p:ph type="title"/>
          </p:nvPr>
        </p:nvSpPr>
        <p:spPr/>
        <p:txBody>
          <a:bodyPr/>
          <a:lstStyle/>
          <a:p>
            <a:pPr lvl="1"/>
            <a:r>
              <a:rPr lang="zh-CN" altLang="en-US" sz="3600" b="1" kern="1200" dirty="0">
                <a:latin typeface="DengXian" charset="-122"/>
                <a:ea typeface="DengXian" charset="-122"/>
                <a:cs typeface="Times New Roman" panose="02020603050405020304" pitchFamily="18" charset="0"/>
              </a:rPr>
              <a:t>思维链的演变过程</a:t>
            </a:r>
          </a:p>
        </p:txBody>
      </p:sp>
      <p:sp>
        <p:nvSpPr>
          <p:cNvPr id="4" name="灯片编号占位符 3">
            <a:extLst>
              <a:ext uri="{FF2B5EF4-FFF2-40B4-BE49-F238E27FC236}">
                <a16:creationId xmlns:a16="http://schemas.microsoft.com/office/drawing/2014/main" id="{BC0EF3DE-4030-8BE3-C353-DDEAA2AB2090}"/>
              </a:ext>
            </a:extLst>
          </p:cNvPr>
          <p:cNvSpPr>
            <a:spLocks noGrp="1"/>
          </p:cNvSpPr>
          <p:nvPr>
            <p:ph type="sldNum" sz="quarter" idx="4"/>
          </p:nvPr>
        </p:nvSpPr>
        <p:spPr>
          <a:xfrm>
            <a:off x="9155516" y="6439239"/>
            <a:ext cx="2743200" cy="365126"/>
          </a:xfrm>
        </p:spPr>
        <p:txBody>
          <a:bodyPr/>
          <a:lstStyle/>
          <a:p>
            <a:fld id="{CB97EF2D-26AB-4B8E-994F-76E2F1993B11}" type="slidenum">
              <a:rPr lang="zh-CN" altLang="en-US" smtClean="0"/>
              <a:pPr/>
              <a:t>40</a:t>
            </a:fld>
            <a:endParaRPr lang="zh-CN" altLang="en-US" dirty="0"/>
          </a:p>
        </p:txBody>
      </p:sp>
      <p:pic>
        <p:nvPicPr>
          <p:cNvPr id="9" name="Picture 8" descr="A diagram of a diagram&#10;&#10;Description automatically generated with medium confidence">
            <a:extLst>
              <a:ext uri="{FF2B5EF4-FFF2-40B4-BE49-F238E27FC236}">
                <a16:creationId xmlns:a16="http://schemas.microsoft.com/office/drawing/2014/main" id="{63997E0B-20DF-7FF3-B283-3C7A1B348A31}"/>
              </a:ext>
            </a:extLst>
          </p:cNvPr>
          <p:cNvPicPr>
            <a:picLocks noChangeAspect="1"/>
          </p:cNvPicPr>
          <p:nvPr/>
        </p:nvPicPr>
        <p:blipFill>
          <a:blip r:embed="rId3"/>
          <a:stretch>
            <a:fillRect/>
          </a:stretch>
        </p:blipFill>
        <p:spPr>
          <a:xfrm>
            <a:off x="670259" y="1423363"/>
            <a:ext cx="10850001" cy="4803817"/>
          </a:xfrm>
          <a:prstGeom prst="rect">
            <a:avLst/>
          </a:prstGeom>
        </p:spPr>
      </p:pic>
    </p:spTree>
    <p:extLst>
      <p:ext uri="{BB962C8B-B14F-4D97-AF65-F5344CB8AC3E}">
        <p14:creationId xmlns:p14="http://schemas.microsoft.com/office/powerpoint/2010/main" val="505020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905D6F-2915-EF88-DA4B-7EE7DFAF5328}"/>
              </a:ext>
            </a:extLst>
          </p:cNvPr>
          <p:cNvSpPr>
            <a:spLocks noGrp="1"/>
          </p:cNvSpPr>
          <p:nvPr>
            <p:ph type="title"/>
          </p:nvPr>
        </p:nvSpPr>
        <p:spPr/>
        <p:txBody>
          <a:bodyPr/>
          <a:lstStyle/>
          <a:p>
            <a:pPr lvl="1"/>
            <a:r>
              <a:rPr lang="en-US" altLang="zh-CN" sz="3600" b="1" kern="1200" dirty="0" err="1">
                <a:latin typeface="DengXian" charset="-122"/>
                <a:ea typeface="DengXian" charset="-122"/>
                <a:cs typeface="Times New Roman" panose="02020603050405020304" pitchFamily="18" charset="0"/>
              </a:rPr>
              <a:t>CoT</a:t>
            </a:r>
            <a:r>
              <a:rPr lang="en-US" altLang="zh-CN" sz="3600" b="1" kern="1200" dirty="0">
                <a:latin typeface="DengXian" charset="-122"/>
                <a:ea typeface="DengXian" charset="-122"/>
                <a:cs typeface="Times New Roman" panose="02020603050405020304" pitchFamily="18" charset="0"/>
              </a:rPr>
              <a:t>-SC – </a:t>
            </a:r>
            <a:r>
              <a:rPr lang="zh-CN" altLang="en-US" sz="3600" b="1" kern="1200" dirty="0">
                <a:latin typeface="DengXian" charset="-122"/>
                <a:ea typeface="DengXian" charset="-122"/>
                <a:cs typeface="Times New Roman" panose="02020603050405020304" pitchFamily="18" charset="0"/>
              </a:rPr>
              <a:t>自洽性思维链</a:t>
            </a:r>
          </a:p>
        </p:txBody>
      </p:sp>
      <p:sp>
        <p:nvSpPr>
          <p:cNvPr id="4" name="灯片编号占位符 3">
            <a:extLst>
              <a:ext uri="{FF2B5EF4-FFF2-40B4-BE49-F238E27FC236}">
                <a16:creationId xmlns:a16="http://schemas.microsoft.com/office/drawing/2014/main" id="{BC0EF3DE-4030-8BE3-C353-DDEAA2AB2090}"/>
              </a:ext>
            </a:extLst>
          </p:cNvPr>
          <p:cNvSpPr>
            <a:spLocks noGrp="1"/>
          </p:cNvSpPr>
          <p:nvPr>
            <p:ph type="sldNum" sz="quarter" idx="4"/>
          </p:nvPr>
        </p:nvSpPr>
        <p:spPr>
          <a:xfrm>
            <a:off x="9155516" y="6439239"/>
            <a:ext cx="2743200" cy="365126"/>
          </a:xfrm>
        </p:spPr>
        <p:txBody>
          <a:bodyPr/>
          <a:lstStyle/>
          <a:p>
            <a:fld id="{CB97EF2D-26AB-4B8E-994F-76E2F1993B11}" type="slidenum">
              <a:rPr lang="zh-CN" altLang="en-US" smtClean="0"/>
              <a:pPr/>
              <a:t>41</a:t>
            </a:fld>
            <a:endParaRPr lang="zh-CN" altLang="en-US" dirty="0"/>
          </a:p>
        </p:txBody>
      </p:sp>
      <p:sp>
        <p:nvSpPr>
          <p:cNvPr id="8" name="内容占位符 2">
            <a:extLst>
              <a:ext uri="{FF2B5EF4-FFF2-40B4-BE49-F238E27FC236}">
                <a16:creationId xmlns:a16="http://schemas.microsoft.com/office/drawing/2014/main" id="{6906E8E9-056A-DDA8-5859-B27FD710C67D}"/>
              </a:ext>
            </a:extLst>
          </p:cNvPr>
          <p:cNvSpPr txBox="1">
            <a:spLocks/>
          </p:cNvSpPr>
          <p:nvPr/>
        </p:nvSpPr>
        <p:spPr>
          <a:xfrm>
            <a:off x="417101" y="1219801"/>
            <a:ext cx="10575113" cy="1840381"/>
          </a:xfrm>
          <a:prstGeom prst="rect">
            <a:avLst/>
          </a:prstGeom>
        </p:spPr>
        <p:txBody>
          <a:bodyPr>
            <a:normAutofit/>
          </a:bodyPr>
          <a:lstStyle>
            <a:lvl1pPr marL="228594" indent="-228594" algn="l" rtl="0" eaLnBrk="0" fontAlgn="base" hangingPunct="0">
              <a:lnSpc>
                <a:spcPct val="90000"/>
              </a:lnSpc>
              <a:spcBef>
                <a:spcPts val="1000"/>
              </a:spcBef>
              <a:spcAft>
                <a:spcPct val="0"/>
              </a:spcAft>
              <a:buFont typeface="Arial" charset="0"/>
              <a:buChar char="•"/>
              <a:defRPr sz="2800" kern="1200">
                <a:solidFill>
                  <a:schemeClr val="tx1"/>
                </a:solidFill>
                <a:latin typeface="+mn-lt"/>
                <a:ea typeface="SimSun" panose="02010600030101010101" pitchFamily="2" charset="-122"/>
                <a:cs typeface="+mn-cs"/>
              </a:defRPr>
            </a:lvl1pPr>
            <a:lvl2pPr marL="685783" indent="-228594" algn="l" rtl="0" eaLnBrk="0" fontAlgn="base" hangingPunct="0">
              <a:lnSpc>
                <a:spcPct val="90000"/>
              </a:lnSpc>
              <a:spcBef>
                <a:spcPts val="500"/>
              </a:spcBef>
              <a:spcAft>
                <a:spcPct val="0"/>
              </a:spcAft>
              <a:buFont typeface="Arial" charset="0"/>
              <a:buChar char="•"/>
              <a:defRPr sz="2400" kern="1200">
                <a:solidFill>
                  <a:schemeClr val="tx1"/>
                </a:solidFill>
                <a:latin typeface="+mn-lt"/>
                <a:ea typeface="SimSun" panose="02010600030101010101" pitchFamily="2" charset="-122"/>
                <a:cs typeface="+mn-cs"/>
              </a:defRPr>
            </a:lvl2pPr>
            <a:lvl3pPr marL="1142971" indent="-228594" algn="l" rtl="0" eaLnBrk="0" fontAlgn="base" hangingPunct="0">
              <a:lnSpc>
                <a:spcPct val="90000"/>
              </a:lnSpc>
              <a:spcBef>
                <a:spcPts val="500"/>
              </a:spcBef>
              <a:spcAft>
                <a:spcPct val="0"/>
              </a:spcAft>
              <a:buFont typeface="Arial" charset="0"/>
              <a:buChar char="•"/>
              <a:defRPr sz="2000" kern="1200">
                <a:solidFill>
                  <a:schemeClr val="tx1"/>
                </a:solidFill>
                <a:latin typeface="+mn-lt"/>
                <a:ea typeface="SimSun" panose="02010600030101010101" pitchFamily="2" charset="-122"/>
                <a:cs typeface="+mn-cs"/>
              </a:defRPr>
            </a:lvl3pPr>
            <a:lvl4pPr marL="1600160" indent="-228594" algn="l" rtl="0" eaLnBrk="0" fontAlgn="base" hangingPunct="0">
              <a:lnSpc>
                <a:spcPct val="90000"/>
              </a:lnSpc>
              <a:spcBef>
                <a:spcPts val="500"/>
              </a:spcBef>
              <a:spcAft>
                <a:spcPct val="0"/>
              </a:spcAft>
              <a:buFont typeface="Arial" charset="0"/>
              <a:buChar char="•"/>
              <a:defRPr kern="1200">
                <a:solidFill>
                  <a:schemeClr val="tx1"/>
                </a:solidFill>
                <a:latin typeface="+mn-lt"/>
                <a:ea typeface="SimSun" panose="02010600030101010101" pitchFamily="2" charset="-122"/>
                <a:cs typeface="+mn-cs"/>
              </a:defRPr>
            </a:lvl4pPr>
            <a:lvl5pPr marL="2057349" indent="-228594" algn="l" rtl="0" eaLnBrk="0" fontAlgn="base" hangingPunct="0">
              <a:lnSpc>
                <a:spcPct val="90000"/>
              </a:lnSpc>
              <a:spcBef>
                <a:spcPts val="500"/>
              </a:spcBef>
              <a:spcAft>
                <a:spcPct val="0"/>
              </a:spcAft>
              <a:buFont typeface="Arial" charset="0"/>
              <a:buChar char="•"/>
              <a:defRPr kern="1200">
                <a:solidFill>
                  <a:schemeClr val="tx1"/>
                </a:solidFill>
                <a:latin typeface="+mn-lt"/>
                <a:ea typeface="SimSun" panose="02010600030101010101" pitchFamily="2" charset="-122"/>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400" dirty="0">
                <a:latin typeface="宋体" panose="02010600030101010101" pitchFamily="2" charset="-122"/>
                <a:ea typeface="宋体" panose="02010600030101010101" pitchFamily="2" charset="-122"/>
              </a:rPr>
              <a:t>思维链的生成</a:t>
            </a:r>
            <a:endParaRPr lang="en-US" altLang="zh-CN" sz="2400" dirty="0">
              <a:latin typeface="宋体" panose="02010600030101010101" pitchFamily="2" charset="-122"/>
              <a:ea typeface="宋体" panose="02010600030101010101" pitchFamily="2" charset="-122"/>
            </a:endParaRPr>
          </a:p>
          <a:p>
            <a:pPr lvl="1"/>
            <a:r>
              <a:rPr lang="zh-CN" altLang="en-US" sz="2000" dirty="0">
                <a:latin typeface="宋体" panose="02010600030101010101" pitchFamily="2" charset="-122"/>
                <a:ea typeface="宋体" panose="02010600030101010101" pitchFamily="2" charset="-122"/>
              </a:rPr>
              <a:t>贪心解码</a:t>
            </a:r>
            <a:r>
              <a:rPr lang="en-US" altLang="zh-CN" sz="2000" dirty="0">
                <a:latin typeface="宋体" panose="02010600030101010101" pitchFamily="2" charset="-122"/>
                <a:ea typeface="宋体" panose="02010600030101010101" pitchFamily="2" charset="-122"/>
              </a:rPr>
              <a:t>(</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greedy decode</a:t>
            </a:r>
            <a:r>
              <a:rPr lang="en-US" altLang="zh-CN" sz="2000" dirty="0">
                <a:latin typeface="宋体" panose="02010600030101010101" pitchFamily="2" charset="-122"/>
                <a:ea typeface="宋体" panose="02010600030101010101" pitchFamily="2" charset="-122"/>
              </a:rPr>
              <a:t>)</a:t>
            </a:r>
            <a:r>
              <a:rPr lang="zh-CN" altLang="en-US" sz="2000" dirty="0">
                <a:latin typeface="宋体" panose="02010600030101010101" pitchFamily="2" charset="-122"/>
                <a:ea typeface="宋体" panose="02010600030101010101" pitchFamily="2" charset="-122"/>
              </a:rPr>
              <a:t>可以生成大模型认为最好的一条思维链，但是并不一定是正确的，可能陷入局部误区</a:t>
            </a:r>
            <a:endParaRPr lang="en-US" altLang="zh-CN" sz="2000" dirty="0">
              <a:latin typeface="宋体" panose="02010600030101010101" pitchFamily="2" charset="-122"/>
              <a:ea typeface="宋体" panose="02010600030101010101" pitchFamily="2" charset="-122"/>
            </a:endParaRPr>
          </a:p>
          <a:p>
            <a:pPr lvl="1"/>
            <a:r>
              <a:rPr lang="zh-CN" altLang="en-US" sz="2000" dirty="0">
                <a:latin typeface="宋体" panose="02010600030101010101" pitchFamily="2" charset="-122"/>
                <a:ea typeface="宋体" panose="02010600030101010101" pitchFamily="2" charset="-122"/>
              </a:rPr>
              <a:t>从更大的解码空间中进行采样，并多次采样得到不同的思维链推理路径，可以得到包含多个答案的候选集</a:t>
            </a:r>
            <a:endParaRPr lang="en-US" altLang="zh-CN" sz="2000" dirty="0">
              <a:latin typeface="宋体" panose="02010600030101010101" pitchFamily="2" charset="-122"/>
              <a:ea typeface="宋体" panose="02010600030101010101" pitchFamily="2" charset="-122"/>
            </a:endParaRPr>
          </a:p>
        </p:txBody>
      </p:sp>
      <p:pic>
        <p:nvPicPr>
          <p:cNvPr id="9" name="图片 4">
            <a:extLst>
              <a:ext uri="{FF2B5EF4-FFF2-40B4-BE49-F238E27FC236}">
                <a16:creationId xmlns:a16="http://schemas.microsoft.com/office/drawing/2014/main" id="{B3CA7CB5-6F6E-7365-AC6D-0D50F43C04AF}"/>
              </a:ext>
            </a:extLst>
          </p:cNvPr>
          <p:cNvPicPr>
            <a:picLocks noChangeAspect="1"/>
          </p:cNvPicPr>
          <p:nvPr/>
        </p:nvPicPr>
        <p:blipFill>
          <a:blip r:embed="rId3"/>
          <a:stretch>
            <a:fillRect/>
          </a:stretch>
        </p:blipFill>
        <p:spPr>
          <a:xfrm>
            <a:off x="417101" y="3060182"/>
            <a:ext cx="10588485" cy="3385885"/>
          </a:xfrm>
          <a:prstGeom prst="rect">
            <a:avLst/>
          </a:prstGeom>
        </p:spPr>
      </p:pic>
    </p:spTree>
    <p:extLst>
      <p:ext uri="{BB962C8B-B14F-4D97-AF65-F5344CB8AC3E}">
        <p14:creationId xmlns:p14="http://schemas.microsoft.com/office/powerpoint/2010/main" val="203997925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905D6F-2915-EF88-DA4B-7EE7DFAF5328}"/>
              </a:ext>
            </a:extLst>
          </p:cNvPr>
          <p:cNvSpPr>
            <a:spLocks noGrp="1"/>
          </p:cNvSpPr>
          <p:nvPr>
            <p:ph type="title"/>
          </p:nvPr>
        </p:nvSpPr>
        <p:spPr/>
        <p:txBody>
          <a:bodyPr/>
          <a:lstStyle/>
          <a:p>
            <a:pPr lvl="1"/>
            <a:r>
              <a:rPr lang="en-US" altLang="zh-CN" sz="3600" b="1" kern="1200" dirty="0" err="1">
                <a:latin typeface="DengXian" charset="-122"/>
                <a:ea typeface="DengXian" charset="-122"/>
                <a:cs typeface="Times New Roman" panose="02020603050405020304" pitchFamily="18" charset="0"/>
              </a:rPr>
              <a:t>CoT</a:t>
            </a:r>
            <a:r>
              <a:rPr lang="en-US" altLang="zh-CN" sz="3600" b="1" kern="1200" dirty="0">
                <a:latin typeface="DengXian" charset="-122"/>
                <a:ea typeface="DengXian" charset="-122"/>
                <a:cs typeface="Times New Roman" panose="02020603050405020304" pitchFamily="18" charset="0"/>
              </a:rPr>
              <a:t>-SC – </a:t>
            </a:r>
            <a:r>
              <a:rPr lang="zh-CN" altLang="en-US" sz="3600" b="1" kern="1200" dirty="0">
                <a:latin typeface="DengXian" charset="-122"/>
                <a:ea typeface="DengXian" charset="-122"/>
                <a:cs typeface="Times New Roman" panose="02020603050405020304" pitchFamily="18" charset="0"/>
              </a:rPr>
              <a:t>自洽性思维链</a:t>
            </a:r>
          </a:p>
        </p:txBody>
      </p:sp>
      <p:sp>
        <p:nvSpPr>
          <p:cNvPr id="4" name="灯片编号占位符 3">
            <a:extLst>
              <a:ext uri="{FF2B5EF4-FFF2-40B4-BE49-F238E27FC236}">
                <a16:creationId xmlns:a16="http://schemas.microsoft.com/office/drawing/2014/main" id="{BC0EF3DE-4030-8BE3-C353-DDEAA2AB2090}"/>
              </a:ext>
            </a:extLst>
          </p:cNvPr>
          <p:cNvSpPr>
            <a:spLocks noGrp="1"/>
          </p:cNvSpPr>
          <p:nvPr>
            <p:ph type="sldNum" sz="quarter" idx="4"/>
          </p:nvPr>
        </p:nvSpPr>
        <p:spPr>
          <a:xfrm>
            <a:off x="9155516" y="6439239"/>
            <a:ext cx="2743200" cy="365126"/>
          </a:xfrm>
        </p:spPr>
        <p:txBody>
          <a:bodyPr/>
          <a:lstStyle/>
          <a:p>
            <a:fld id="{CB97EF2D-26AB-4B8E-994F-76E2F1993B11}" type="slidenum">
              <a:rPr lang="zh-CN" altLang="en-US" smtClean="0"/>
              <a:pPr/>
              <a:t>42</a:t>
            </a:fld>
            <a:endParaRPr lang="zh-CN" altLang="en-US" dirty="0"/>
          </a:p>
        </p:txBody>
      </p:sp>
      <p:sp>
        <p:nvSpPr>
          <p:cNvPr id="7" name="矩形 6">
            <a:extLst>
              <a:ext uri="{FF2B5EF4-FFF2-40B4-BE49-F238E27FC236}">
                <a16:creationId xmlns:a16="http://schemas.microsoft.com/office/drawing/2014/main" id="{63D48D4E-0BCE-D5E4-0A4B-9EC4C1761D61}"/>
              </a:ext>
            </a:extLst>
          </p:cNvPr>
          <p:cNvSpPr/>
          <p:nvPr/>
        </p:nvSpPr>
        <p:spPr>
          <a:xfrm>
            <a:off x="268823" y="6390032"/>
            <a:ext cx="9557471" cy="276999"/>
          </a:xfrm>
          <a:prstGeom prst="rect">
            <a:avLst/>
          </a:prstGeom>
        </p:spPr>
        <p:txBody>
          <a:bodyPr wrap="square">
            <a:spAutoFit/>
          </a:bodyPr>
          <a:lstStyle/>
          <a:p>
            <a:r>
              <a:rPr lang="en-US" altLang="zh-CN" sz="1200" dirty="0">
                <a:solidFill>
                  <a:srgbClr val="000000"/>
                </a:solidFill>
                <a:latin typeface="Times New Roman" panose="02020603050405020304" charset="0"/>
                <a:cs typeface="Times New Roman" panose="02020603050405020304" charset="0"/>
              </a:rPr>
              <a:t>Self-Consistency Improves Chain of Thought Reasoning in Language Models</a:t>
            </a:r>
          </a:p>
        </p:txBody>
      </p:sp>
      <p:sp>
        <p:nvSpPr>
          <p:cNvPr id="12" name="内容占位符 2">
            <a:extLst>
              <a:ext uri="{FF2B5EF4-FFF2-40B4-BE49-F238E27FC236}">
                <a16:creationId xmlns:a16="http://schemas.microsoft.com/office/drawing/2014/main" id="{AD0BCB02-2869-2AF5-62B1-FD9722A6075F}"/>
              </a:ext>
            </a:extLst>
          </p:cNvPr>
          <p:cNvSpPr txBox="1">
            <a:spLocks/>
          </p:cNvSpPr>
          <p:nvPr/>
        </p:nvSpPr>
        <p:spPr>
          <a:xfrm>
            <a:off x="565378" y="1319610"/>
            <a:ext cx="10575113" cy="1559217"/>
          </a:xfrm>
          <a:prstGeom prst="rect">
            <a:avLst/>
          </a:prstGeom>
        </p:spPr>
        <p:txBody>
          <a:bodyPr>
            <a:normAutofit/>
          </a:bodyPr>
          <a:lstStyle>
            <a:lvl1pPr marL="228594" indent="-228594" algn="l" rtl="0" eaLnBrk="0" fontAlgn="base" hangingPunct="0">
              <a:lnSpc>
                <a:spcPct val="90000"/>
              </a:lnSpc>
              <a:spcBef>
                <a:spcPts val="1000"/>
              </a:spcBef>
              <a:spcAft>
                <a:spcPct val="0"/>
              </a:spcAft>
              <a:buFont typeface="Arial" charset="0"/>
              <a:buChar char="•"/>
              <a:defRPr sz="2800" kern="1200">
                <a:solidFill>
                  <a:schemeClr val="tx1"/>
                </a:solidFill>
                <a:latin typeface="+mn-lt"/>
                <a:ea typeface="SimSun" panose="02010600030101010101" pitchFamily="2" charset="-122"/>
                <a:cs typeface="+mn-cs"/>
              </a:defRPr>
            </a:lvl1pPr>
            <a:lvl2pPr marL="685783" indent="-228594" algn="l" rtl="0" eaLnBrk="0" fontAlgn="base" hangingPunct="0">
              <a:lnSpc>
                <a:spcPct val="90000"/>
              </a:lnSpc>
              <a:spcBef>
                <a:spcPts val="500"/>
              </a:spcBef>
              <a:spcAft>
                <a:spcPct val="0"/>
              </a:spcAft>
              <a:buFont typeface="Arial" charset="0"/>
              <a:buChar char="•"/>
              <a:defRPr sz="2400" kern="1200">
                <a:solidFill>
                  <a:schemeClr val="tx1"/>
                </a:solidFill>
                <a:latin typeface="+mn-lt"/>
                <a:ea typeface="SimSun" panose="02010600030101010101" pitchFamily="2" charset="-122"/>
                <a:cs typeface="+mn-cs"/>
              </a:defRPr>
            </a:lvl2pPr>
            <a:lvl3pPr marL="1142971" indent="-228594" algn="l" rtl="0" eaLnBrk="0" fontAlgn="base" hangingPunct="0">
              <a:lnSpc>
                <a:spcPct val="90000"/>
              </a:lnSpc>
              <a:spcBef>
                <a:spcPts val="500"/>
              </a:spcBef>
              <a:spcAft>
                <a:spcPct val="0"/>
              </a:spcAft>
              <a:buFont typeface="Arial" charset="0"/>
              <a:buChar char="•"/>
              <a:defRPr sz="2000" kern="1200">
                <a:solidFill>
                  <a:schemeClr val="tx1"/>
                </a:solidFill>
                <a:latin typeface="+mn-lt"/>
                <a:ea typeface="SimSun" panose="02010600030101010101" pitchFamily="2" charset="-122"/>
                <a:cs typeface="+mn-cs"/>
              </a:defRPr>
            </a:lvl3pPr>
            <a:lvl4pPr marL="1600160" indent="-228594" algn="l" rtl="0" eaLnBrk="0" fontAlgn="base" hangingPunct="0">
              <a:lnSpc>
                <a:spcPct val="90000"/>
              </a:lnSpc>
              <a:spcBef>
                <a:spcPts val="500"/>
              </a:spcBef>
              <a:spcAft>
                <a:spcPct val="0"/>
              </a:spcAft>
              <a:buFont typeface="Arial" charset="0"/>
              <a:buChar char="•"/>
              <a:defRPr kern="1200">
                <a:solidFill>
                  <a:schemeClr val="tx1"/>
                </a:solidFill>
                <a:latin typeface="+mn-lt"/>
                <a:ea typeface="SimSun" panose="02010600030101010101" pitchFamily="2" charset="-122"/>
                <a:cs typeface="+mn-cs"/>
              </a:defRPr>
            </a:lvl4pPr>
            <a:lvl5pPr marL="2057349" indent="-228594" algn="l" rtl="0" eaLnBrk="0" fontAlgn="base" hangingPunct="0">
              <a:lnSpc>
                <a:spcPct val="90000"/>
              </a:lnSpc>
              <a:spcBef>
                <a:spcPts val="500"/>
              </a:spcBef>
              <a:spcAft>
                <a:spcPct val="0"/>
              </a:spcAft>
              <a:buFont typeface="Arial" charset="0"/>
              <a:buChar char="•"/>
              <a:defRPr kern="1200">
                <a:solidFill>
                  <a:schemeClr val="tx1"/>
                </a:solidFill>
                <a:latin typeface="+mn-lt"/>
                <a:ea typeface="SimSun" panose="02010600030101010101" pitchFamily="2" charset="-122"/>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400" dirty="0">
                <a:latin typeface="宋体" panose="02010600030101010101" pitchFamily="2" charset="-122"/>
                <a:ea typeface="宋体" panose="02010600030101010101" pitchFamily="2" charset="-122"/>
              </a:rPr>
              <a:t>将思维链拆分成</a:t>
            </a:r>
            <a:r>
              <a:rPr lang="zh-CN" altLang="en-US" sz="2400" u="sng" dirty="0">
                <a:latin typeface="宋体" panose="02010600030101010101" pitchFamily="2" charset="-122"/>
                <a:ea typeface="宋体" panose="02010600030101010101" pitchFamily="2" charset="-122"/>
              </a:rPr>
              <a:t>推理路径</a:t>
            </a:r>
            <a:r>
              <a:rPr lang="zh-CN" altLang="en-US" sz="2400" dirty="0">
                <a:latin typeface="宋体" panose="02010600030101010101" pitchFamily="2" charset="-122"/>
                <a:ea typeface="宋体" panose="02010600030101010101" pitchFamily="2" charset="-122"/>
              </a:rPr>
              <a:t>和</a:t>
            </a:r>
            <a:r>
              <a:rPr lang="zh-CN" altLang="en-US" sz="2400" u="sng" dirty="0">
                <a:latin typeface="宋体" panose="02010600030101010101" pitchFamily="2" charset="-122"/>
                <a:ea typeface="宋体" panose="02010600030101010101" pitchFamily="2" charset="-122"/>
              </a:rPr>
              <a:t>答案单元</a:t>
            </a:r>
            <a:endParaRPr lang="en-US" altLang="zh-CN" sz="2400" u="sng" dirty="0">
              <a:latin typeface="宋体" panose="02010600030101010101" pitchFamily="2" charset="-122"/>
              <a:ea typeface="宋体" panose="02010600030101010101" pitchFamily="2" charset="-122"/>
            </a:endParaRPr>
          </a:p>
          <a:p>
            <a:r>
              <a:rPr lang="zh-CN" altLang="en-US" sz="2400" dirty="0">
                <a:latin typeface="宋体" panose="02010600030101010101" pitchFamily="2" charset="-122"/>
                <a:ea typeface="宋体" panose="02010600030101010101" pitchFamily="2" charset="-122"/>
              </a:rPr>
              <a:t>针对每个答案单元，计算它们在所有推理路径之后的生成概率</a:t>
            </a:r>
            <a:endParaRPr lang="en-US" altLang="zh-CN" sz="2400" dirty="0">
              <a:latin typeface="宋体" panose="02010600030101010101" pitchFamily="2" charset="-122"/>
              <a:ea typeface="宋体" panose="02010600030101010101" pitchFamily="2" charset="-122"/>
            </a:endParaRPr>
          </a:p>
          <a:p>
            <a:r>
              <a:rPr lang="zh-CN" altLang="en-US" sz="2400" dirty="0">
                <a:latin typeface="宋体" panose="02010600030101010101" pitchFamily="2" charset="-122"/>
                <a:ea typeface="宋体" panose="02010600030101010101" pitchFamily="2" charset="-122"/>
              </a:rPr>
              <a:t>选择平均生成概率最高的那个，认为是与不同的推理路径</a:t>
            </a:r>
            <a:r>
              <a:rPr lang="zh-CN" altLang="en-CN" sz="2400" dirty="0">
                <a:latin typeface="宋体" panose="02010600030101010101" pitchFamily="2" charset="-122"/>
                <a:ea typeface="宋体" panose="02010600030101010101" pitchFamily="2" charset="-122"/>
              </a:rPr>
              <a:t>一致性</a:t>
            </a:r>
            <a:r>
              <a:rPr lang="zh-CN" altLang="en-US" sz="2400" dirty="0">
                <a:latin typeface="宋体" panose="02010600030101010101" pitchFamily="2" charset="-122"/>
                <a:ea typeface="宋体" panose="02010600030101010101" pitchFamily="2" charset="-122"/>
              </a:rPr>
              <a:t>最高的答案</a:t>
            </a:r>
            <a:endParaRPr lang="en-US" altLang="zh-CN" sz="2400" dirty="0">
              <a:latin typeface="宋体" panose="02010600030101010101" pitchFamily="2" charset="-122"/>
              <a:ea typeface="宋体" panose="02010600030101010101" pitchFamily="2" charset="-122"/>
            </a:endParaRPr>
          </a:p>
        </p:txBody>
      </p:sp>
      <p:pic>
        <p:nvPicPr>
          <p:cNvPr id="13" name="图片 3">
            <a:extLst>
              <a:ext uri="{FF2B5EF4-FFF2-40B4-BE49-F238E27FC236}">
                <a16:creationId xmlns:a16="http://schemas.microsoft.com/office/drawing/2014/main" id="{B69B7CDC-9123-4DBE-969D-438690513832}"/>
              </a:ext>
            </a:extLst>
          </p:cNvPr>
          <p:cNvPicPr>
            <a:picLocks noChangeAspect="1"/>
          </p:cNvPicPr>
          <p:nvPr/>
        </p:nvPicPr>
        <p:blipFill>
          <a:blip r:embed="rId3"/>
          <a:stretch>
            <a:fillRect/>
          </a:stretch>
        </p:blipFill>
        <p:spPr>
          <a:xfrm>
            <a:off x="3697245" y="2732582"/>
            <a:ext cx="7823015" cy="3539704"/>
          </a:xfrm>
          <a:prstGeom prst="rect">
            <a:avLst/>
          </a:prstGeom>
        </p:spPr>
      </p:pic>
      <p:sp>
        <p:nvSpPr>
          <p:cNvPr id="14" name="内容占位符 2">
            <a:extLst>
              <a:ext uri="{FF2B5EF4-FFF2-40B4-BE49-F238E27FC236}">
                <a16:creationId xmlns:a16="http://schemas.microsoft.com/office/drawing/2014/main" id="{79A8599E-0219-B03E-FEB5-8ABB7DDFBCFE}"/>
              </a:ext>
            </a:extLst>
          </p:cNvPr>
          <p:cNvSpPr txBox="1">
            <a:spLocks/>
          </p:cNvSpPr>
          <p:nvPr/>
        </p:nvSpPr>
        <p:spPr>
          <a:xfrm>
            <a:off x="417101" y="2712994"/>
            <a:ext cx="2607258" cy="184038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ltLang="zh-CN" sz="2400" dirty="0">
              <a:latin typeface="宋体" panose="02010600030101010101" pitchFamily="2" charset="-122"/>
              <a:ea typeface="宋体" panose="02010600030101010101" pitchFamily="2" charset="-122"/>
            </a:endParaRPr>
          </a:p>
        </p:txBody>
      </p:sp>
      <p:sp>
        <p:nvSpPr>
          <p:cNvPr id="15" name="内容占位符 2">
            <a:extLst>
              <a:ext uri="{FF2B5EF4-FFF2-40B4-BE49-F238E27FC236}">
                <a16:creationId xmlns:a16="http://schemas.microsoft.com/office/drawing/2014/main" id="{AAF2BA5A-B889-53DF-8010-3B7A74D67AE5}"/>
              </a:ext>
            </a:extLst>
          </p:cNvPr>
          <p:cNvSpPr txBox="1">
            <a:spLocks/>
          </p:cNvSpPr>
          <p:nvPr/>
        </p:nvSpPr>
        <p:spPr>
          <a:xfrm>
            <a:off x="565378" y="2878827"/>
            <a:ext cx="2909785" cy="327571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ltLang="zh-CN" sz="2400" dirty="0">
              <a:latin typeface="宋体" panose="02010600030101010101" pitchFamily="2" charset="-122"/>
              <a:ea typeface="宋体" panose="02010600030101010101" pitchFamily="2" charset="-122"/>
            </a:endParaRPr>
          </a:p>
          <a:p>
            <a:endParaRPr lang="en-US" altLang="zh-CN" sz="2400" dirty="0">
              <a:latin typeface="宋体" panose="02010600030101010101" pitchFamily="2" charset="-122"/>
              <a:ea typeface="宋体" panose="02010600030101010101" pitchFamily="2" charset="-122"/>
            </a:endParaRPr>
          </a:p>
          <a:p>
            <a:r>
              <a:rPr lang="zh-CN" altLang="en-US" sz="2400" dirty="0">
                <a:latin typeface="宋体" panose="02010600030101010101" pitchFamily="2" charset="-122"/>
                <a:ea typeface="宋体" panose="02010600030101010101" pitchFamily="2" charset="-122"/>
              </a:rPr>
              <a:t>扩大了思维链的搜索空间，从而扩大了答案的候选集</a:t>
            </a:r>
            <a:endParaRPr lang="en-US" altLang="zh-CN" sz="2400" dirty="0">
              <a:latin typeface="宋体" panose="02010600030101010101" pitchFamily="2" charset="-122"/>
              <a:ea typeface="宋体" panose="02010600030101010101" pitchFamily="2" charset="-122"/>
            </a:endParaRPr>
          </a:p>
          <a:p>
            <a:r>
              <a:rPr lang="zh-CN" altLang="en-US" sz="2400" dirty="0">
                <a:latin typeface="宋体" panose="02010600030101010101" pitchFamily="2" charset="-122"/>
                <a:ea typeface="宋体" panose="02010600030101010101" pitchFamily="2" charset="-122"/>
              </a:rPr>
              <a:t>避免陷入局部误区</a:t>
            </a:r>
            <a:endParaRPr lang="en-US" altLang="zh-CN" sz="2400"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158162769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B0F795-F3D5-CB4F-A16B-861674A40F01}"/>
              </a:ext>
            </a:extLst>
          </p:cNvPr>
          <p:cNvSpPr>
            <a:spLocks noGrp="1"/>
          </p:cNvSpPr>
          <p:nvPr>
            <p:ph type="title"/>
          </p:nvPr>
        </p:nvSpPr>
        <p:spPr/>
        <p:txBody>
          <a:bodyPr/>
          <a:lstStyle/>
          <a:p>
            <a:pPr lvl="1"/>
            <a:r>
              <a:rPr lang="zh-CN" altLang="en-CN" sz="3600" b="1" kern="1200" dirty="0">
                <a:latin typeface="DengXian" charset="-122"/>
                <a:ea typeface="DengXian" charset="-122"/>
                <a:cs typeface="Times New Roman" panose="02020603050405020304" pitchFamily="18" charset="0"/>
              </a:rPr>
              <a:t>为什么</a:t>
            </a:r>
            <a:r>
              <a:rPr lang="zh-CN" altLang="en-US" sz="3600" b="1" kern="1200" dirty="0">
                <a:latin typeface="DengXian" charset="-122"/>
                <a:ea typeface="DengXian" charset="-122"/>
                <a:cs typeface="Times New Roman" panose="02020603050405020304" pitchFamily="18" charset="0"/>
              </a:rPr>
              <a:t>思维链可以奏效？ </a:t>
            </a:r>
            <a:r>
              <a:rPr lang="en-US" altLang="zh-CN" sz="3600" b="1" kern="1200" dirty="0">
                <a:latin typeface="DengXian" charset="-122"/>
                <a:ea typeface="DengXian" charset="-122"/>
                <a:cs typeface="Times New Roman" panose="02020603050405020304" pitchFamily="18" charset="0"/>
              </a:rPr>
              <a:t>-</a:t>
            </a:r>
            <a:r>
              <a:rPr lang="zh-CN" altLang="en-US" sz="3600" b="1" kern="1200" dirty="0">
                <a:latin typeface="DengXian" charset="-122"/>
                <a:ea typeface="DengXian" charset="-122"/>
                <a:cs typeface="Times New Roman" panose="02020603050405020304" pitchFamily="18" charset="0"/>
              </a:rPr>
              <a:t>  数据的局部结构</a:t>
            </a:r>
          </a:p>
        </p:txBody>
      </p:sp>
      <p:sp>
        <p:nvSpPr>
          <p:cNvPr id="4" name="灯片编号占位符 3">
            <a:extLst>
              <a:ext uri="{FF2B5EF4-FFF2-40B4-BE49-F238E27FC236}">
                <a16:creationId xmlns:a16="http://schemas.microsoft.com/office/drawing/2014/main" id="{DE5C73D3-1405-844F-8D72-95B7CF4BBD3A}"/>
              </a:ext>
            </a:extLst>
          </p:cNvPr>
          <p:cNvSpPr>
            <a:spLocks noGrp="1"/>
          </p:cNvSpPr>
          <p:nvPr>
            <p:ph type="sldNum" sz="quarter" idx="4"/>
          </p:nvPr>
        </p:nvSpPr>
        <p:spPr/>
        <p:txBody>
          <a:bodyPr/>
          <a:lstStyle/>
          <a:p>
            <a:fld id="{CB97EF2D-26AB-4B8E-994F-76E2F1993B11}" type="slidenum">
              <a:rPr lang="zh-CN" altLang="en-US" smtClean="0"/>
              <a:pPr/>
              <a:t>43</a:t>
            </a:fld>
            <a:endParaRPr lang="zh-CN" altLang="en-US" dirty="0"/>
          </a:p>
        </p:txBody>
      </p:sp>
      <p:sp>
        <p:nvSpPr>
          <p:cNvPr id="9" name="矩形 5">
            <a:extLst>
              <a:ext uri="{FF2B5EF4-FFF2-40B4-BE49-F238E27FC236}">
                <a16:creationId xmlns:a16="http://schemas.microsoft.com/office/drawing/2014/main" id="{E391B70F-334D-9336-A59E-2A3758A33322}"/>
              </a:ext>
            </a:extLst>
          </p:cNvPr>
          <p:cNvSpPr/>
          <p:nvPr/>
        </p:nvSpPr>
        <p:spPr>
          <a:xfrm>
            <a:off x="689922" y="6575227"/>
            <a:ext cx="9557471" cy="276999"/>
          </a:xfrm>
          <a:prstGeom prst="rect">
            <a:avLst/>
          </a:prstGeom>
        </p:spPr>
        <p:txBody>
          <a:bodyPr wrap="square">
            <a:spAutoFit/>
          </a:bodyPr>
          <a:lstStyle/>
          <a:p>
            <a:r>
              <a:rPr lang="en-US" altLang="zh-CN" sz="1200">
                <a:latin typeface="Times New Roman" panose="02020603050405020304" charset="0"/>
                <a:cs typeface="Times New Roman" panose="02020603050405020304" charset="0"/>
              </a:rPr>
              <a:t>Why think step by step? Reasoning emerges from the locality of experience</a:t>
            </a:r>
            <a:endParaRPr lang="en-US" altLang="zh-CN" sz="1200" dirty="0">
              <a:latin typeface="Times New Roman" panose="02020603050405020304" charset="0"/>
              <a:cs typeface="Times New Roman" panose="02020603050405020304" charset="0"/>
            </a:endParaRPr>
          </a:p>
        </p:txBody>
      </p:sp>
      <p:sp>
        <p:nvSpPr>
          <p:cNvPr id="7" name="内容占位符 4">
            <a:extLst>
              <a:ext uri="{FF2B5EF4-FFF2-40B4-BE49-F238E27FC236}">
                <a16:creationId xmlns:a16="http://schemas.microsoft.com/office/drawing/2014/main" id="{0289A674-1EF4-77EE-B56D-5A543486525E}"/>
              </a:ext>
            </a:extLst>
          </p:cNvPr>
          <p:cNvSpPr txBox="1">
            <a:spLocks/>
          </p:cNvSpPr>
          <p:nvPr/>
        </p:nvSpPr>
        <p:spPr>
          <a:xfrm>
            <a:off x="417101" y="1326911"/>
            <a:ext cx="11103158" cy="2760329"/>
          </a:xfrm>
          <a:prstGeom prst="rect">
            <a:avLst/>
          </a:prstGeom>
        </p:spPr>
        <p:txBody>
          <a:bodyPr>
            <a:normAutofit fontScale="92500" lnSpcReduction="10000"/>
          </a:bodyPr>
          <a:lstStyle>
            <a:lvl1pPr marL="228594" indent="-228594" algn="l" rtl="0" eaLnBrk="0" fontAlgn="base" hangingPunct="0">
              <a:lnSpc>
                <a:spcPct val="90000"/>
              </a:lnSpc>
              <a:spcBef>
                <a:spcPts val="1000"/>
              </a:spcBef>
              <a:spcAft>
                <a:spcPct val="0"/>
              </a:spcAft>
              <a:buFont typeface="Arial" charset="0"/>
              <a:buChar char="•"/>
              <a:defRPr sz="2800" kern="1200">
                <a:solidFill>
                  <a:schemeClr val="tx1"/>
                </a:solidFill>
                <a:latin typeface="+mn-lt"/>
                <a:ea typeface="SimSun" panose="02010600030101010101" pitchFamily="2" charset="-122"/>
                <a:cs typeface="+mn-cs"/>
              </a:defRPr>
            </a:lvl1pPr>
            <a:lvl2pPr marL="685783" indent="-228594" algn="l" rtl="0" eaLnBrk="0" fontAlgn="base" hangingPunct="0">
              <a:lnSpc>
                <a:spcPct val="90000"/>
              </a:lnSpc>
              <a:spcBef>
                <a:spcPts val="500"/>
              </a:spcBef>
              <a:spcAft>
                <a:spcPct val="0"/>
              </a:spcAft>
              <a:buFont typeface="Arial" charset="0"/>
              <a:buChar char="•"/>
              <a:defRPr sz="2400" kern="1200">
                <a:solidFill>
                  <a:schemeClr val="tx1"/>
                </a:solidFill>
                <a:latin typeface="+mn-lt"/>
                <a:ea typeface="SimSun" panose="02010600030101010101" pitchFamily="2" charset="-122"/>
                <a:cs typeface="+mn-cs"/>
              </a:defRPr>
            </a:lvl2pPr>
            <a:lvl3pPr marL="1142971" indent="-228594" algn="l" rtl="0" eaLnBrk="0" fontAlgn="base" hangingPunct="0">
              <a:lnSpc>
                <a:spcPct val="90000"/>
              </a:lnSpc>
              <a:spcBef>
                <a:spcPts val="500"/>
              </a:spcBef>
              <a:spcAft>
                <a:spcPct val="0"/>
              </a:spcAft>
              <a:buFont typeface="Arial" charset="0"/>
              <a:buChar char="•"/>
              <a:defRPr sz="2000" kern="1200">
                <a:solidFill>
                  <a:schemeClr val="tx1"/>
                </a:solidFill>
                <a:latin typeface="+mn-lt"/>
                <a:ea typeface="SimSun" panose="02010600030101010101" pitchFamily="2" charset="-122"/>
                <a:cs typeface="+mn-cs"/>
              </a:defRPr>
            </a:lvl3pPr>
            <a:lvl4pPr marL="1600160" indent="-228594" algn="l" rtl="0" eaLnBrk="0" fontAlgn="base" hangingPunct="0">
              <a:lnSpc>
                <a:spcPct val="90000"/>
              </a:lnSpc>
              <a:spcBef>
                <a:spcPts val="500"/>
              </a:spcBef>
              <a:spcAft>
                <a:spcPct val="0"/>
              </a:spcAft>
              <a:buFont typeface="Arial" charset="0"/>
              <a:buChar char="•"/>
              <a:defRPr kern="1200">
                <a:solidFill>
                  <a:schemeClr val="tx1"/>
                </a:solidFill>
                <a:latin typeface="+mn-lt"/>
                <a:ea typeface="SimSun" panose="02010600030101010101" pitchFamily="2" charset="-122"/>
                <a:cs typeface="+mn-cs"/>
              </a:defRPr>
            </a:lvl4pPr>
            <a:lvl5pPr marL="2057349" indent="-228594" algn="l" rtl="0" eaLnBrk="0" fontAlgn="base" hangingPunct="0">
              <a:lnSpc>
                <a:spcPct val="90000"/>
              </a:lnSpc>
              <a:spcBef>
                <a:spcPts val="500"/>
              </a:spcBef>
              <a:spcAft>
                <a:spcPct val="0"/>
              </a:spcAft>
              <a:buFont typeface="Arial" charset="0"/>
              <a:buChar char="•"/>
              <a:defRPr kern="1200">
                <a:solidFill>
                  <a:schemeClr val="tx1"/>
                </a:solidFill>
                <a:latin typeface="+mn-lt"/>
                <a:ea typeface="SimSun" panose="02010600030101010101" pitchFamily="2" charset="-122"/>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400" dirty="0">
                <a:latin typeface="宋体" panose="02010600030101010101" pitchFamily="2" charset="-122"/>
                <a:ea typeface="宋体" panose="02010600030101010101" pitchFamily="2" charset="-122"/>
              </a:rPr>
              <a:t>思维链有效原因假设</a:t>
            </a:r>
            <a:endParaRPr lang="en-US" altLang="zh-CN" sz="2400" dirty="0">
              <a:latin typeface="宋体" panose="02010600030101010101" pitchFamily="2" charset="-122"/>
              <a:ea typeface="宋体" panose="02010600030101010101" pitchFamily="2" charset="-122"/>
            </a:endParaRPr>
          </a:p>
          <a:p>
            <a:pPr lvl="1"/>
            <a:r>
              <a:rPr lang="zh-CN" altLang="en-US" dirty="0">
                <a:latin typeface="宋体" panose="02010600030101010101" pitchFamily="2" charset="-122"/>
                <a:ea typeface="宋体" panose="02010600030101010101" pitchFamily="2" charset="-122"/>
              </a:rPr>
              <a:t>训练数据中存在</a:t>
            </a:r>
            <a:r>
              <a:rPr lang="zh-CN" altLang="en-US" b="1" dirty="0">
                <a:latin typeface="宋体" panose="02010600030101010101" pitchFamily="2" charset="-122"/>
                <a:ea typeface="宋体" panose="02010600030101010101" pitchFamily="2" charset="-122"/>
              </a:rPr>
              <a:t>局部结构，引入中间变量可以将两个未同时出现的节点关联起来。</a:t>
            </a:r>
            <a:endParaRPr lang="en-US" altLang="zh-CN" dirty="0">
              <a:latin typeface="宋体" panose="02010600030101010101" pitchFamily="2" charset="-122"/>
              <a:ea typeface="宋体" panose="02010600030101010101" pitchFamily="2" charset="-122"/>
            </a:endParaRPr>
          </a:p>
          <a:p>
            <a:r>
              <a:rPr lang="zh-CN" altLang="en-US" sz="2400" dirty="0">
                <a:latin typeface="宋体" panose="02010600030101010101" pitchFamily="2" charset="-122"/>
                <a:ea typeface="宋体" panose="02010600030101010101" pitchFamily="2" charset="-122"/>
              </a:rPr>
              <a:t>构建贝叶斯网络生成合成数据。</a:t>
            </a:r>
            <a:endParaRPr lang="en-US" altLang="zh-CN" sz="2400" dirty="0">
              <a:latin typeface="宋体" panose="02010600030101010101" pitchFamily="2" charset="-122"/>
              <a:ea typeface="宋体" panose="02010600030101010101" pitchFamily="2" charset="-122"/>
            </a:endParaRPr>
          </a:p>
          <a:p>
            <a:r>
              <a:rPr lang="zh-CN" altLang="en-US" sz="2400" dirty="0">
                <a:latin typeface="宋体" panose="02010600030101010101" pitchFamily="2" charset="-122"/>
                <a:ea typeface="宋体" panose="02010600030101010101" pitchFamily="2" charset="-122"/>
              </a:rPr>
              <a:t>使用这批数据来训练一个语言模型，根据给定一个变量来预测另一个变量的条件概率。实验结果发现，如果这两个变量不经常在数据中共现时，模型直接预测这个条件概率总会与真实概率有一定偏差，但是当使用中间变量进行推理预测时，可以获得比直接预测更小的偏差；而当这两个变量经常在数据中共现时，通过中间变量推理和直接预测两种方式带来的偏差会比较接近。</a:t>
            </a:r>
          </a:p>
          <a:p>
            <a:endParaRPr lang="zh-CN" altLang="en-US" sz="2400" dirty="0">
              <a:latin typeface="宋体" panose="02010600030101010101" pitchFamily="2" charset="-122"/>
              <a:ea typeface="宋体" panose="02010600030101010101" pitchFamily="2" charset="-122"/>
            </a:endParaRPr>
          </a:p>
          <a:p>
            <a:endParaRPr lang="zh-CN" altLang="en-US" sz="2400" dirty="0">
              <a:latin typeface="宋体" panose="02010600030101010101" pitchFamily="2" charset="-122"/>
              <a:ea typeface="宋体" panose="02010600030101010101" pitchFamily="2" charset="-122"/>
            </a:endParaRPr>
          </a:p>
          <a:p>
            <a:endParaRPr lang="zh-CN" altLang="en-US" sz="2400" dirty="0">
              <a:latin typeface="宋体" panose="02010600030101010101" pitchFamily="2" charset="-122"/>
              <a:ea typeface="宋体" panose="02010600030101010101" pitchFamily="2" charset="-122"/>
            </a:endParaRPr>
          </a:p>
          <a:p>
            <a:endParaRPr lang="en-US" altLang="zh-CN" sz="2400" dirty="0">
              <a:latin typeface="宋体" panose="02010600030101010101" pitchFamily="2" charset="-122"/>
              <a:ea typeface="宋体" panose="02010600030101010101" pitchFamily="2" charset="-122"/>
            </a:endParaRPr>
          </a:p>
        </p:txBody>
      </p:sp>
      <p:sp>
        <p:nvSpPr>
          <p:cNvPr id="8" name="矩形 5">
            <a:extLst>
              <a:ext uri="{FF2B5EF4-FFF2-40B4-BE49-F238E27FC236}">
                <a16:creationId xmlns:a16="http://schemas.microsoft.com/office/drawing/2014/main" id="{3DDB7339-3C87-A47F-02B6-FDB9FCC0287D}"/>
              </a:ext>
            </a:extLst>
          </p:cNvPr>
          <p:cNvSpPr/>
          <p:nvPr/>
        </p:nvSpPr>
        <p:spPr>
          <a:xfrm>
            <a:off x="689922" y="6575227"/>
            <a:ext cx="9557471" cy="276999"/>
          </a:xfrm>
          <a:prstGeom prst="rect">
            <a:avLst/>
          </a:prstGeom>
        </p:spPr>
        <p:txBody>
          <a:bodyPr wrap="square">
            <a:spAutoFit/>
          </a:bodyPr>
          <a:lstStyle/>
          <a:p>
            <a:r>
              <a:rPr lang="en-US" altLang="zh-CN" sz="1200">
                <a:latin typeface="Times New Roman" panose="02020603050405020304" charset="0"/>
                <a:cs typeface="Times New Roman" panose="02020603050405020304" charset="0"/>
              </a:rPr>
              <a:t>Why think step by step? Reasoning emerges from the locality of experience</a:t>
            </a:r>
            <a:endParaRPr lang="en-US" altLang="zh-CN" sz="1200" dirty="0">
              <a:latin typeface="Times New Roman" panose="02020603050405020304" charset="0"/>
              <a:cs typeface="Times New Roman" panose="02020603050405020304" charset="0"/>
            </a:endParaRPr>
          </a:p>
        </p:txBody>
      </p:sp>
      <p:pic>
        <p:nvPicPr>
          <p:cNvPr id="10" name="图片 10">
            <a:extLst>
              <a:ext uri="{FF2B5EF4-FFF2-40B4-BE49-F238E27FC236}">
                <a16:creationId xmlns:a16="http://schemas.microsoft.com/office/drawing/2014/main" id="{5AD61F21-5A80-F65C-1372-C8C5EB81DE91}"/>
              </a:ext>
            </a:extLst>
          </p:cNvPr>
          <p:cNvPicPr>
            <a:picLocks noChangeAspect="1"/>
          </p:cNvPicPr>
          <p:nvPr/>
        </p:nvPicPr>
        <p:blipFill>
          <a:blip r:embed="rId3"/>
          <a:stretch>
            <a:fillRect/>
          </a:stretch>
        </p:blipFill>
        <p:spPr>
          <a:xfrm>
            <a:off x="385837" y="4361601"/>
            <a:ext cx="5601082" cy="1865685"/>
          </a:xfrm>
          <a:prstGeom prst="rect">
            <a:avLst/>
          </a:prstGeom>
        </p:spPr>
      </p:pic>
      <p:pic>
        <p:nvPicPr>
          <p:cNvPr id="12" name="图片 6">
            <a:extLst>
              <a:ext uri="{FF2B5EF4-FFF2-40B4-BE49-F238E27FC236}">
                <a16:creationId xmlns:a16="http://schemas.microsoft.com/office/drawing/2014/main" id="{44B99873-F5F7-3831-1A27-E6B7204572C8}"/>
              </a:ext>
            </a:extLst>
          </p:cNvPr>
          <p:cNvPicPr>
            <a:picLocks noChangeAspect="1"/>
          </p:cNvPicPr>
          <p:nvPr/>
        </p:nvPicPr>
        <p:blipFill>
          <a:blip r:embed="rId4"/>
          <a:stretch>
            <a:fillRect/>
          </a:stretch>
        </p:blipFill>
        <p:spPr>
          <a:xfrm>
            <a:off x="6168571" y="3776941"/>
            <a:ext cx="5216978" cy="2798286"/>
          </a:xfrm>
          <a:prstGeom prst="rect">
            <a:avLst/>
          </a:prstGeom>
        </p:spPr>
      </p:pic>
    </p:spTree>
    <p:extLst>
      <p:ext uri="{BB962C8B-B14F-4D97-AF65-F5344CB8AC3E}">
        <p14:creationId xmlns:p14="http://schemas.microsoft.com/office/powerpoint/2010/main" val="14011080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46B969-C78A-D9FC-4C4D-3070CFD706FA}"/>
              </a:ext>
            </a:extLst>
          </p:cNvPr>
          <p:cNvSpPr>
            <a:spLocks noGrp="1"/>
          </p:cNvSpPr>
          <p:nvPr>
            <p:ph type="title"/>
          </p:nvPr>
        </p:nvSpPr>
        <p:spPr/>
        <p:txBody>
          <a:bodyPr/>
          <a:lstStyle/>
          <a:p>
            <a:r>
              <a:rPr lang="zh-CN" altLang="en-US" dirty="0">
                <a:latin typeface="DengXian" charset="-122"/>
                <a:ea typeface="DengXian" charset="-122"/>
              </a:rPr>
              <a:t>预训练语言模型提示学习的发展路径</a:t>
            </a:r>
          </a:p>
        </p:txBody>
      </p:sp>
      <p:sp>
        <p:nvSpPr>
          <p:cNvPr id="4" name="灯片编号占位符 3">
            <a:extLst>
              <a:ext uri="{FF2B5EF4-FFF2-40B4-BE49-F238E27FC236}">
                <a16:creationId xmlns:a16="http://schemas.microsoft.com/office/drawing/2014/main" id="{AD559F7F-B034-355C-97BF-2835FC3E4C6B}"/>
              </a:ext>
            </a:extLst>
          </p:cNvPr>
          <p:cNvSpPr>
            <a:spLocks noGrp="1"/>
          </p:cNvSpPr>
          <p:nvPr>
            <p:ph type="sldNum" sz="quarter" idx="4"/>
          </p:nvPr>
        </p:nvSpPr>
        <p:spPr/>
        <p:txBody>
          <a:bodyPr/>
          <a:lstStyle/>
          <a:p>
            <a:fld id="{CB97EF2D-26AB-4B8E-994F-76E2F1993B11}" type="slidenum">
              <a:rPr lang="zh-CN" altLang="en-US" smtClean="0"/>
              <a:pPr/>
              <a:t>5</a:t>
            </a:fld>
            <a:endParaRPr lang="zh-CN" altLang="en-US" dirty="0"/>
          </a:p>
        </p:txBody>
      </p:sp>
      <p:pic>
        <p:nvPicPr>
          <p:cNvPr id="7" name="Picture 2" descr="在这里插入图片描述">
            <a:extLst>
              <a:ext uri="{FF2B5EF4-FFF2-40B4-BE49-F238E27FC236}">
                <a16:creationId xmlns:a16="http://schemas.microsoft.com/office/drawing/2014/main" id="{40F29566-D65C-B288-9995-DDA6365BA23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648" r="1675"/>
          <a:stretch/>
        </p:blipFill>
        <p:spPr bwMode="auto">
          <a:xfrm>
            <a:off x="320403" y="1650163"/>
            <a:ext cx="11551194" cy="41197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85761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85CC37-CFC2-7E75-7394-D6236CAEF1EF}"/>
              </a:ext>
            </a:extLst>
          </p:cNvPr>
          <p:cNvSpPr>
            <a:spLocks noGrp="1"/>
          </p:cNvSpPr>
          <p:nvPr>
            <p:ph type="title"/>
          </p:nvPr>
        </p:nvSpPr>
        <p:spPr/>
        <p:txBody>
          <a:bodyPr/>
          <a:lstStyle/>
          <a:p>
            <a:r>
              <a:rPr lang="zh-CN" altLang="en-US" dirty="0">
                <a:latin typeface="DengXian" charset="-122"/>
                <a:ea typeface="DengXian" charset="-122"/>
              </a:rPr>
              <a:t>情感分类的</a:t>
            </a:r>
            <a:r>
              <a:rPr lang="zh-CN" altLang="en-CN" dirty="0">
                <a:latin typeface="DengXian" charset="-122"/>
                <a:ea typeface="DengXian" charset="-122"/>
              </a:rPr>
              <a:t>提示</a:t>
            </a:r>
            <a:r>
              <a:rPr lang="zh-CN" altLang="en-US" dirty="0">
                <a:latin typeface="DengXian" charset="-122"/>
                <a:ea typeface="DengXian" charset="-122"/>
              </a:rPr>
              <a:t>构造</a:t>
            </a:r>
          </a:p>
        </p:txBody>
      </p:sp>
      <p:sp>
        <p:nvSpPr>
          <p:cNvPr id="3" name="内容占位符 2">
            <a:extLst>
              <a:ext uri="{FF2B5EF4-FFF2-40B4-BE49-F238E27FC236}">
                <a16:creationId xmlns:a16="http://schemas.microsoft.com/office/drawing/2014/main" id="{3F0FB598-2276-B67F-F1ED-CE2E1D45F12D}"/>
              </a:ext>
            </a:extLst>
          </p:cNvPr>
          <p:cNvSpPr>
            <a:spLocks noGrp="1"/>
          </p:cNvSpPr>
          <p:nvPr>
            <p:ph sz="quarter" idx="10"/>
          </p:nvPr>
        </p:nvSpPr>
        <p:spPr/>
        <p:txBody>
          <a:bodyPr/>
          <a:lstStyle/>
          <a:p>
            <a:pPr>
              <a:lnSpc>
                <a:spcPct val="150000"/>
              </a:lnSpc>
            </a:pPr>
            <a:r>
              <a:rPr kumimoji="1" lang="zh-CN" altLang="en-US" sz="2400" dirty="0">
                <a:latin typeface="Microsoft YaHei" panose="020B0503020204020204" pitchFamily="34" charset="-122"/>
                <a:ea typeface="Microsoft YaHei" panose="020B0503020204020204" pitchFamily="34" charset="-122"/>
              </a:rPr>
              <a:t>按照以下两个步骤将</a:t>
            </a:r>
            <a:r>
              <a:rPr kumimoji="1" lang="en" altLang="zh-CN" sz="2400" dirty="0">
                <a:latin typeface="Microsoft YaHei" panose="020B0503020204020204" pitchFamily="34" charset="-122"/>
                <a:ea typeface="Microsoft YaHei" panose="020B0503020204020204" pitchFamily="34" charset="-122"/>
              </a:rPr>
              <a:t>x </a:t>
            </a:r>
            <a:r>
              <a:rPr kumimoji="1" lang="zh-CN" altLang="en-US" sz="2400" dirty="0">
                <a:latin typeface="Microsoft YaHei" panose="020B0503020204020204" pitchFamily="34" charset="-122"/>
                <a:ea typeface="Microsoft YaHei" panose="020B0503020204020204" pitchFamily="34" charset="-122"/>
              </a:rPr>
              <a:t>变为 </a:t>
            </a:r>
            <a:r>
              <a:rPr kumimoji="1" lang="en" altLang="zh-CN" sz="2400" dirty="0">
                <a:latin typeface="Microsoft YaHei" panose="020B0503020204020204" pitchFamily="34" charset="-122"/>
                <a:ea typeface="Microsoft YaHei" panose="020B0503020204020204" pitchFamily="34" charset="-122"/>
              </a:rPr>
              <a:t>x’</a:t>
            </a:r>
            <a:r>
              <a:rPr kumimoji="1" lang="zh-CN" altLang="en" sz="2400" dirty="0">
                <a:latin typeface="Microsoft YaHei" panose="020B0503020204020204" pitchFamily="34" charset="-122"/>
                <a:ea typeface="Microsoft YaHei" panose="020B0503020204020204" pitchFamily="34" charset="-122"/>
              </a:rPr>
              <a:t>：</a:t>
            </a:r>
          </a:p>
          <a:p>
            <a:pPr lvl="1"/>
            <a:r>
              <a:rPr kumimoji="1" lang="zh-CN" altLang="en-US" sz="2000" dirty="0">
                <a:latin typeface="Microsoft YaHei" panose="020B0503020204020204" pitchFamily="34" charset="-122"/>
                <a:ea typeface="Microsoft YaHei" panose="020B0503020204020204" pitchFamily="34" charset="-122"/>
              </a:rPr>
              <a:t>定义有两个槽的模版：</a:t>
            </a:r>
          </a:p>
          <a:p>
            <a:pPr marL="457189" lvl="1" indent="0">
              <a:buNone/>
            </a:pPr>
            <a:r>
              <a:rPr kumimoji="1" lang="en-US" altLang="zh-CN" sz="2000" dirty="0">
                <a:latin typeface="Microsoft YaHei" panose="020B0503020204020204" pitchFamily="34" charset="-122"/>
                <a:ea typeface="Microsoft YaHei" panose="020B0503020204020204" pitchFamily="34" charset="-122"/>
              </a:rPr>
              <a:t>	[</a:t>
            </a:r>
            <a:r>
              <a:rPr kumimoji="1" lang="en" altLang="zh-CN" sz="2000" dirty="0">
                <a:latin typeface="Microsoft YaHei" panose="020B0503020204020204" pitchFamily="34" charset="-122"/>
                <a:ea typeface="Microsoft YaHei" panose="020B0503020204020204" pitchFamily="34" charset="-122"/>
              </a:rPr>
              <a:t>x] </a:t>
            </a:r>
            <a:r>
              <a:rPr kumimoji="1" lang="zh-CN" altLang="en-US" sz="2000" dirty="0">
                <a:latin typeface="Microsoft YaHei" panose="020B0503020204020204" pitchFamily="34" charset="-122"/>
                <a:ea typeface="Microsoft YaHei" panose="020B0503020204020204" pitchFamily="34" charset="-122"/>
              </a:rPr>
              <a:t>和 </a:t>
            </a:r>
            <a:r>
              <a:rPr kumimoji="1" lang="en-US" altLang="zh-CN" sz="2000" dirty="0">
                <a:latin typeface="Microsoft YaHei" panose="020B0503020204020204" pitchFamily="34" charset="-122"/>
                <a:ea typeface="Microsoft YaHei" panose="020B0503020204020204" pitchFamily="34" charset="-122"/>
              </a:rPr>
              <a:t>[</a:t>
            </a:r>
            <a:r>
              <a:rPr kumimoji="1" lang="en" altLang="zh-CN" sz="2000" dirty="0">
                <a:latin typeface="Microsoft YaHei" panose="020B0503020204020204" pitchFamily="34" charset="-122"/>
                <a:ea typeface="Microsoft YaHei" panose="020B0503020204020204" pitchFamily="34" charset="-122"/>
              </a:rPr>
              <a:t>z]</a:t>
            </a:r>
          </a:p>
          <a:p>
            <a:pPr lvl="1"/>
            <a:r>
              <a:rPr kumimoji="1" lang="zh-CN" altLang="en-US" sz="2000" dirty="0">
                <a:latin typeface="Microsoft YaHei" panose="020B0503020204020204" pitchFamily="34" charset="-122"/>
                <a:ea typeface="Microsoft YaHei" panose="020B0503020204020204" pitchFamily="34" charset="-122"/>
              </a:rPr>
              <a:t>输入文本</a:t>
            </a:r>
            <a:r>
              <a:rPr kumimoji="1" lang="en" altLang="zh-CN" sz="2000" dirty="0">
                <a:latin typeface="Microsoft YaHei" panose="020B0503020204020204" pitchFamily="34" charset="-122"/>
                <a:ea typeface="Microsoft YaHei" panose="020B0503020204020204" pitchFamily="34" charset="-122"/>
              </a:rPr>
              <a:t>[x]</a:t>
            </a:r>
            <a:r>
              <a:rPr kumimoji="1" lang="zh-CN" altLang="en-US" sz="2000" dirty="0">
                <a:latin typeface="Microsoft YaHei" panose="020B0503020204020204" pitchFamily="34" charset="-122"/>
                <a:ea typeface="Microsoft YaHei" panose="020B0503020204020204" pitchFamily="34" charset="-122"/>
              </a:rPr>
              <a:t>实例化</a:t>
            </a:r>
            <a:endParaRPr kumimoji="1" lang="en" altLang="zh-CN" sz="2000" dirty="0">
              <a:latin typeface="Microsoft YaHei" panose="020B0503020204020204" pitchFamily="34" charset="-122"/>
              <a:ea typeface="Microsoft YaHei" panose="020B0503020204020204" pitchFamily="34" charset="-122"/>
            </a:endParaRPr>
          </a:p>
          <a:p>
            <a:pPr lvl="1"/>
            <a:endParaRPr kumimoji="1" lang="en" altLang="zh-CN" sz="2000" dirty="0">
              <a:latin typeface="Microsoft YaHei" panose="020B0503020204020204" pitchFamily="34" charset="-122"/>
              <a:ea typeface="Microsoft YaHei" panose="020B0503020204020204" pitchFamily="34" charset="-122"/>
            </a:endParaRPr>
          </a:p>
        </p:txBody>
      </p:sp>
      <p:sp>
        <p:nvSpPr>
          <p:cNvPr id="4" name="灯片编号占位符 3">
            <a:extLst>
              <a:ext uri="{FF2B5EF4-FFF2-40B4-BE49-F238E27FC236}">
                <a16:creationId xmlns:a16="http://schemas.microsoft.com/office/drawing/2014/main" id="{F75F8E01-DC9D-9783-31A8-FD06D6166112}"/>
              </a:ext>
            </a:extLst>
          </p:cNvPr>
          <p:cNvSpPr>
            <a:spLocks noGrp="1"/>
          </p:cNvSpPr>
          <p:nvPr>
            <p:ph type="sldNum" sz="quarter" idx="4"/>
          </p:nvPr>
        </p:nvSpPr>
        <p:spPr/>
        <p:txBody>
          <a:bodyPr/>
          <a:lstStyle/>
          <a:p>
            <a:fld id="{CB97EF2D-26AB-4B8E-994F-76E2F1993B11}" type="slidenum">
              <a:rPr lang="zh-CN" altLang="en-US" smtClean="0"/>
              <a:pPr/>
              <a:t>6</a:t>
            </a:fld>
            <a:endParaRPr lang="zh-CN" altLang="en-US" dirty="0"/>
          </a:p>
        </p:txBody>
      </p:sp>
      <p:pic>
        <p:nvPicPr>
          <p:cNvPr id="7" name="图片 6">
            <a:extLst>
              <a:ext uri="{FF2B5EF4-FFF2-40B4-BE49-F238E27FC236}">
                <a16:creationId xmlns:a16="http://schemas.microsoft.com/office/drawing/2014/main" id="{92F35E6D-6C74-7651-8346-7157FEB9A871}"/>
              </a:ext>
            </a:extLst>
          </p:cNvPr>
          <p:cNvPicPr>
            <a:picLocks noChangeAspect="1"/>
          </p:cNvPicPr>
          <p:nvPr/>
        </p:nvPicPr>
        <p:blipFill>
          <a:blip r:embed="rId2"/>
          <a:stretch>
            <a:fillRect/>
          </a:stretch>
        </p:blipFill>
        <p:spPr>
          <a:xfrm>
            <a:off x="5758050" y="1513927"/>
            <a:ext cx="6038020" cy="3830146"/>
          </a:xfrm>
          <a:prstGeom prst="rect">
            <a:avLst/>
          </a:prstGeom>
        </p:spPr>
      </p:pic>
      <p:sp>
        <p:nvSpPr>
          <p:cNvPr id="5" name="TextBox 4">
            <a:extLst>
              <a:ext uri="{FF2B5EF4-FFF2-40B4-BE49-F238E27FC236}">
                <a16:creationId xmlns:a16="http://schemas.microsoft.com/office/drawing/2014/main" id="{FA61C98A-9558-7A48-B935-475C43EFFC7C}"/>
              </a:ext>
            </a:extLst>
          </p:cNvPr>
          <p:cNvSpPr txBox="1"/>
          <p:nvPr/>
        </p:nvSpPr>
        <p:spPr>
          <a:xfrm>
            <a:off x="0" y="6398064"/>
            <a:ext cx="8039584" cy="369332"/>
          </a:xfrm>
          <a:prstGeom prst="rect">
            <a:avLst/>
          </a:prstGeom>
          <a:noFill/>
        </p:spPr>
        <p:txBody>
          <a:bodyPr wrap="square">
            <a:spAutoFit/>
          </a:bodyPr>
          <a:lstStyle/>
          <a:p>
            <a:r>
              <a:rPr lang="zh-CN" altLang="en-US" dirty="0">
                <a:latin typeface="DengXian" panose="02010600030101010101" pitchFamily="2" charset="-122"/>
                <a:ea typeface="DengXian" panose="02010600030101010101" pitchFamily="2" charset="-122"/>
                <a:cs typeface="Times New Roman" panose="02020603050405020304" pitchFamily="18" charset="0"/>
              </a:rPr>
              <a:t>上海交通大学 </a:t>
            </a:r>
            <a:r>
              <a:rPr lang="en" altLang="zh-CN" dirty="0">
                <a:latin typeface="DengXian" panose="02010600030101010101" pitchFamily="2" charset="-122"/>
                <a:ea typeface="DengXian" panose="02010600030101010101" pitchFamily="2" charset="-122"/>
                <a:cs typeface="Times New Roman" panose="02020603050405020304" pitchFamily="18" charset="0"/>
              </a:rPr>
              <a:t>CS2916</a:t>
            </a:r>
            <a:r>
              <a:rPr lang="zh-CN" altLang="en" dirty="0">
                <a:latin typeface="DengXian" panose="02010600030101010101" pitchFamily="2" charset="-122"/>
                <a:ea typeface="DengXian" panose="02010600030101010101" pitchFamily="2" charset="-122"/>
                <a:cs typeface="Times New Roman" panose="02020603050405020304" pitchFamily="18" charset="0"/>
              </a:rPr>
              <a:t>：</a:t>
            </a:r>
            <a:r>
              <a:rPr lang="zh-CN" altLang="en-US" dirty="0">
                <a:latin typeface="DengXian" panose="02010600030101010101" pitchFamily="2" charset="-122"/>
                <a:ea typeface="DengXian" panose="02010600030101010101" pitchFamily="2" charset="-122"/>
                <a:cs typeface="Times New Roman" panose="02020603050405020304" pitchFamily="18" charset="0"/>
              </a:rPr>
              <a:t>大语言模型，</a:t>
            </a:r>
            <a:r>
              <a:rPr lang="en" altLang="zh-CN" dirty="0">
                <a:latin typeface="DengXian" panose="02010600030101010101" pitchFamily="2" charset="-122"/>
                <a:ea typeface="DengXian" panose="02010600030101010101" pitchFamily="2" charset="-122"/>
                <a:cs typeface="Times New Roman" panose="02020603050405020304" pitchFamily="18" charset="0"/>
              </a:rPr>
              <a:t> Prompting Engineering</a:t>
            </a:r>
            <a:endParaRPr lang="en-CN" dirty="0"/>
          </a:p>
        </p:txBody>
      </p:sp>
    </p:spTree>
    <p:extLst>
      <p:ext uri="{BB962C8B-B14F-4D97-AF65-F5344CB8AC3E}">
        <p14:creationId xmlns:p14="http://schemas.microsoft.com/office/powerpoint/2010/main" val="39793388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85CC37-CFC2-7E75-7394-D6236CAEF1EF}"/>
              </a:ext>
            </a:extLst>
          </p:cNvPr>
          <p:cNvSpPr>
            <a:spLocks noGrp="1"/>
          </p:cNvSpPr>
          <p:nvPr>
            <p:ph type="title"/>
          </p:nvPr>
        </p:nvSpPr>
        <p:spPr/>
        <p:txBody>
          <a:bodyPr/>
          <a:lstStyle/>
          <a:p>
            <a:r>
              <a:rPr lang="zh-CN" altLang="en-US" dirty="0">
                <a:latin typeface="DengXian" charset="-122"/>
                <a:ea typeface="DengXian" charset="-122"/>
              </a:rPr>
              <a:t>情感分类的答案映射</a:t>
            </a:r>
          </a:p>
        </p:txBody>
      </p:sp>
      <p:sp>
        <p:nvSpPr>
          <p:cNvPr id="3" name="内容占位符 2">
            <a:extLst>
              <a:ext uri="{FF2B5EF4-FFF2-40B4-BE49-F238E27FC236}">
                <a16:creationId xmlns:a16="http://schemas.microsoft.com/office/drawing/2014/main" id="{3F0FB598-2276-B67F-F1ED-CE2E1D45F12D}"/>
              </a:ext>
            </a:extLst>
          </p:cNvPr>
          <p:cNvSpPr>
            <a:spLocks noGrp="1"/>
          </p:cNvSpPr>
          <p:nvPr>
            <p:ph sz="quarter" idx="10"/>
          </p:nvPr>
        </p:nvSpPr>
        <p:spPr/>
        <p:txBody>
          <a:bodyPr/>
          <a:lstStyle/>
          <a:p>
            <a:pPr>
              <a:lnSpc>
                <a:spcPct val="150000"/>
              </a:lnSpc>
            </a:pPr>
            <a:r>
              <a:rPr kumimoji="1" lang="zh-CN" altLang="en-US" sz="2400" dirty="0">
                <a:latin typeface="Microsoft YaHei" panose="020B0503020204020204" pitchFamily="34" charset="-122"/>
                <a:ea typeface="Microsoft YaHei" panose="020B0503020204020204" pitchFamily="34" charset="-122"/>
              </a:rPr>
              <a:t>建立一个回复和分类标签的映射函数</a:t>
            </a:r>
          </a:p>
          <a:p>
            <a:pPr marL="914400" lvl="1" indent="-457200">
              <a:lnSpc>
                <a:spcPct val="150000"/>
              </a:lnSpc>
              <a:buFont typeface="Wingdings" pitchFamily="2" charset="2"/>
              <a:buChar char="n"/>
            </a:pPr>
            <a:r>
              <a:rPr kumimoji="1" lang="zh-CN" altLang="en-US" sz="2000" dirty="0">
                <a:latin typeface="Microsoft YaHei" panose="020B0503020204020204" pitchFamily="34" charset="-122"/>
                <a:ea typeface="Microsoft YaHei" panose="020B0503020204020204" pitchFamily="34" charset="-122"/>
              </a:rPr>
              <a:t>😄  </a:t>
            </a:r>
            <a:r>
              <a:rPr kumimoji="1" lang="en-US" altLang="zh-CN" sz="2000" dirty="0">
                <a:latin typeface="Microsoft YaHei" panose="020B0503020204020204" pitchFamily="34" charset="-122"/>
                <a:ea typeface="Microsoft YaHei" panose="020B0503020204020204" pitchFamily="34" charset="-122"/>
              </a:rPr>
              <a:t>➡️</a:t>
            </a:r>
            <a:r>
              <a:rPr kumimoji="1" lang="zh-CN" altLang="en-US" sz="2000" dirty="0">
                <a:latin typeface="Microsoft YaHei" panose="020B0503020204020204" pitchFamily="34" charset="-122"/>
                <a:ea typeface="Microsoft YaHei" panose="020B0503020204020204" pitchFamily="34" charset="-122"/>
              </a:rPr>
              <a:t>    </a:t>
            </a:r>
            <a:r>
              <a:rPr kumimoji="1" lang="en" altLang="zh-CN" sz="2000" dirty="0">
                <a:latin typeface="Microsoft YaHei" panose="020B0503020204020204" pitchFamily="34" charset="-122"/>
                <a:ea typeface="Microsoft YaHei" panose="020B0503020204020204" pitchFamily="34" charset="-122"/>
              </a:rPr>
              <a:t>fantastic</a:t>
            </a:r>
          </a:p>
          <a:p>
            <a:pPr marL="914400" lvl="1" indent="-457200">
              <a:lnSpc>
                <a:spcPct val="150000"/>
              </a:lnSpc>
              <a:buFont typeface="Wingdings" pitchFamily="2" charset="2"/>
              <a:buChar char="n"/>
            </a:pPr>
            <a:r>
              <a:rPr kumimoji="1" lang="zh-CN" altLang="en-US" sz="2000" dirty="0">
                <a:latin typeface="Microsoft YaHei" panose="020B0503020204020204" pitchFamily="34" charset="-122"/>
                <a:ea typeface="Microsoft YaHei" panose="020B0503020204020204" pitchFamily="34" charset="-122"/>
              </a:rPr>
              <a:t>😔  </a:t>
            </a:r>
            <a:r>
              <a:rPr kumimoji="1" lang="en-US" altLang="zh-CN" sz="2000" dirty="0">
                <a:latin typeface="Microsoft YaHei" panose="020B0503020204020204" pitchFamily="34" charset="-122"/>
                <a:ea typeface="Microsoft YaHei" panose="020B0503020204020204" pitchFamily="34" charset="-122"/>
              </a:rPr>
              <a:t>➡️</a:t>
            </a:r>
            <a:r>
              <a:rPr kumimoji="1" lang="zh-CN" altLang="en-US" sz="2000" dirty="0">
                <a:latin typeface="Microsoft YaHei" panose="020B0503020204020204" pitchFamily="34" charset="-122"/>
                <a:ea typeface="Microsoft YaHei" panose="020B0503020204020204" pitchFamily="34" charset="-122"/>
              </a:rPr>
              <a:t>    </a:t>
            </a:r>
            <a:r>
              <a:rPr kumimoji="1" lang="en" altLang="zh-CN" sz="2000" dirty="0">
                <a:latin typeface="Microsoft YaHei" panose="020B0503020204020204" pitchFamily="34" charset="-122"/>
                <a:ea typeface="Microsoft YaHei" panose="020B0503020204020204" pitchFamily="34" charset="-122"/>
              </a:rPr>
              <a:t>boring</a:t>
            </a:r>
            <a:endParaRPr kumimoji="1" lang="zh-CN" altLang="en-US" sz="2000" dirty="0">
              <a:latin typeface="Microsoft YaHei" panose="020B0503020204020204" pitchFamily="34" charset="-122"/>
              <a:ea typeface="Microsoft YaHei" panose="020B0503020204020204" pitchFamily="34" charset="-122"/>
            </a:endParaRPr>
          </a:p>
          <a:p>
            <a:pPr marL="457189" lvl="1" indent="0">
              <a:buNone/>
            </a:pPr>
            <a:endParaRPr kumimoji="1" lang="en" altLang="zh-CN" sz="2000" dirty="0">
              <a:latin typeface="Microsoft YaHei" panose="020B0503020204020204" pitchFamily="34" charset="-122"/>
              <a:ea typeface="Microsoft YaHei" panose="020B0503020204020204" pitchFamily="34" charset="-122"/>
            </a:endParaRPr>
          </a:p>
        </p:txBody>
      </p:sp>
      <p:sp>
        <p:nvSpPr>
          <p:cNvPr id="4" name="灯片编号占位符 3">
            <a:extLst>
              <a:ext uri="{FF2B5EF4-FFF2-40B4-BE49-F238E27FC236}">
                <a16:creationId xmlns:a16="http://schemas.microsoft.com/office/drawing/2014/main" id="{F75F8E01-DC9D-9783-31A8-FD06D6166112}"/>
              </a:ext>
            </a:extLst>
          </p:cNvPr>
          <p:cNvSpPr>
            <a:spLocks noGrp="1"/>
          </p:cNvSpPr>
          <p:nvPr>
            <p:ph type="sldNum" sz="quarter" idx="4"/>
          </p:nvPr>
        </p:nvSpPr>
        <p:spPr/>
        <p:txBody>
          <a:bodyPr/>
          <a:lstStyle/>
          <a:p>
            <a:fld id="{CB97EF2D-26AB-4B8E-994F-76E2F1993B11}" type="slidenum">
              <a:rPr lang="zh-CN" altLang="en-US" smtClean="0"/>
              <a:pPr/>
              <a:t>7</a:t>
            </a:fld>
            <a:endParaRPr lang="zh-CN" altLang="en-US" dirty="0"/>
          </a:p>
        </p:txBody>
      </p:sp>
      <p:pic>
        <p:nvPicPr>
          <p:cNvPr id="7" name="图片 6">
            <a:extLst>
              <a:ext uri="{FF2B5EF4-FFF2-40B4-BE49-F238E27FC236}">
                <a16:creationId xmlns:a16="http://schemas.microsoft.com/office/drawing/2014/main" id="{92F35E6D-6C74-7651-8346-7157FEB9A871}"/>
              </a:ext>
            </a:extLst>
          </p:cNvPr>
          <p:cNvPicPr>
            <a:picLocks noChangeAspect="1"/>
          </p:cNvPicPr>
          <p:nvPr/>
        </p:nvPicPr>
        <p:blipFill>
          <a:blip r:embed="rId2"/>
          <a:stretch>
            <a:fillRect/>
          </a:stretch>
        </p:blipFill>
        <p:spPr>
          <a:xfrm>
            <a:off x="5968679" y="1513927"/>
            <a:ext cx="6038020" cy="3830146"/>
          </a:xfrm>
          <a:prstGeom prst="rect">
            <a:avLst/>
          </a:prstGeom>
        </p:spPr>
      </p:pic>
      <p:sp>
        <p:nvSpPr>
          <p:cNvPr id="5" name="圆角矩形 4">
            <a:extLst>
              <a:ext uri="{FF2B5EF4-FFF2-40B4-BE49-F238E27FC236}">
                <a16:creationId xmlns:a16="http://schemas.microsoft.com/office/drawing/2014/main" id="{3EB8B57E-C2E9-15DD-2062-E0AC9F5AA2B0}"/>
              </a:ext>
            </a:extLst>
          </p:cNvPr>
          <p:cNvSpPr/>
          <p:nvPr/>
        </p:nvSpPr>
        <p:spPr>
          <a:xfrm>
            <a:off x="1319842" y="1958196"/>
            <a:ext cx="431320" cy="1017917"/>
          </a:xfrm>
          <a:prstGeom prst="roundRect">
            <a:avLst/>
          </a:prstGeom>
          <a:noFill/>
          <a:ln w="25400">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圆角矩形 5">
            <a:extLst>
              <a:ext uri="{FF2B5EF4-FFF2-40B4-BE49-F238E27FC236}">
                <a16:creationId xmlns:a16="http://schemas.microsoft.com/office/drawing/2014/main" id="{C36C38B8-871D-BC97-2602-94F427EC4465}"/>
              </a:ext>
            </a:extLst>
          </p:cNvPr>
          <p:cNvSpPr/>
          <p:nvPr/>
        </p:nvSpPr>
        <p:spPr>
          <a:xfrm>
            <a:off x="2222584" y="1958196"/>
            <a:ext cx="1314246" cy="1017917"/>
          </a:xfrm>
          <a:prstGeom prst="roundRect">
            <a:avLst/>
          </a:prstGeom>
          <a:noFill/>
          <a:ln w="25400">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TextBox 7">
            <a:extLst>
              <a:ext uri="{FF2B5EF4-FFF2-40B4-BE49-F238E27FC236}">
                <a16:creationId xmlns:a16="http://schemas.microsoft.com/office/drawing/2014/main" id="{AC2D601A-D705-3521-61C1-D09EB6469A10}"/>
              </a:ext>
            </a:extLst>
          </p:cNvPr>
          <p:cNvSpPr txBox="1"/>
          <p:nvPr/>
        </p:nvSpPr>
        <p:spPr>
          <a:xfrm>
            <a:off x="0" y="6386775"/>
            <a:ext cx="8039584" cy="369332"/>
          </a:xfrm>
          <a:prstGeom prst="rect">
            <a:avLst/>
          </a:prstGeom>
          <a:noFill/>
        </p:spPr>
        <p:txBody>
          <a:bodyPr wrap="square">
            <a:spAutoFit/>
          </a:bodyPr>
          <a:lstStyle/>
          <a:p>
            <a:r>
              <a:rPr lang="zh-CN" altLang="en-US" dirty="0">
                <a:latin typeface="DengXian" panose="02010600030101010101" pitchFamily="2" charset="-122"/>
                <a:ea typeface="DengXian" panose="02010600030101010101" pitchFamily="2" charset="-122"/>
                <a:cs typeface="Times New Roman" panose="02020603050405020304" pitchFamily="18" charset="0"/>
              </a:rPr>
              <a:t>上海交通大学 </a:t>
            </a:r>
            <a:r>
              <a:rPr lang="en" altLang="zh-CN" dirty="0">
                <a:latin typeface="DengXian" panose="02010600030101010101" pitchFamily="2" charset="-122"/>
                <a:ea typeface="DengXian" panose="02010600030101010101" pitchFamily="2" charset="-122"/>
                <a:cs typeface="Times New Roman" panose="02020603050405020304" pitchFamily="18" charset="0"/>
              </a:rPr>
              <a:t>CS2916</a:t>
            </a:r>
            <a:r>
              <a:rPr lang="zh-CN" altLang="en" dirty="0">
                <a:latin typeface="DengXian" panose="02010600030101010101" pitchFamily="2" charset="-122"/>
                <a:ea typeface="DengXian" panose="02010600030101010101" pitchFamily="2" charset="-122"/>
                <a:cs typeface="Times New Roman" panose="02020603050405020304" pitchFamily="18" charset="0"/>
              </a:rPr>
              <a:t>：</a:t>
            </a:r>
            <a:r>
              <a:rPr lang="zh-CN" altLang="en-US" dirty="0">
                <a:latin typeface="DengXian" panose="02010600030101010101" pitchFamily="2" charset="-122"/>
                <a:ea typeface="DengXian" panose="02010600030101010101" pitchFamily="2" charset="-122"/>
                <a:cs typeface="Times New Roman" panose="02020603050405020304" pitchFamily="18" charset="0"/>
              </a:rPr>
              <a:t>大语言模型，</a:t>
            </a:r>
            <a:r>
              <a:rPr lang="en" altLang="zh-CN" dirty="0">
                <a:latin typeface="DengXian" panose="02010600030101010101" pitchFamily="2" charset="-122"/>
                <a:ea typeface="DengXian" panose="02010600030101010101" pitchFamily="2" charset="-122"/>
                <a:cs typeface="Times New Roman" panose="02020603050405020304" pitchFamily="18" charset="0"/>
              </a:rPr>
              <a:t> Prompting Engineering</a:t>
            </a:r>
            <a:endParaRPr lang="en-CN" dirty="0"/>
          </a:p>
        </p:txBody>
      </p:sp>
    </p:spTree>
    <p:extLst>
      <p:ext uri="{BB962C8B-B14F-4D97-AF65-F5344CB8AC3E}">
        <p14:creationId xmlns:p14="http://schemas.microsoft.com/office/powerpoint/2010/main" val="11703910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85CC37-CFC2-7E75-7394-D6236CAEF1EF}"/>
              </a:ext>
            </a:extLst>
          </p:cNvPr>
          <p:cNvSpPr>
            <a:spLocks noGrp="1"/>
          </p:cNvSpPr>
          <p:nvPr>
            <p:ph type="title"/>
          </p:nvPr>
        </p:nvSpPr>
        <p:spPr/>
        <p:txBody>
          <a:bodyPr/>
          <a:lstStyle/>
          <a:p>
            <a:r>
              <a:rPr lang="zh-CN" altLang="en-US" dirty="0">
                <a:latin typeface="DengXian" charset="-122"/>
                <a:ea typeface="DengXian" charset="-122"/>
              </a:rPr>
              <a:t>情感分类的答案预测</a:t>
            </a:r>
          </a:p>
        </p:txBody>
      </p:sp>
      <p:sp>
        <p:nvSpPr>
          <p:cNvPr id="3" name="内容占位符 2">
            <a:extLst>
              <a:ext uri="{FF2B5EF4-FFF2-40B4-BE49-F238E27FC236}">
                <a16:creationId xmlns:a16="http://schemas.microsoft.com/office/drawing/2014/main" id="{3F0FB598-2276-B67F-F1ED-CE2E1D45F12D}"/>
              </a:ext>
            </a:extLst>
          </p:cNvPr>
          <p:cNvSpPr>
            <a:spLocks noGrp="1"/>
          </p:cNvSpPr>
          <p:nvPr>
            <p:ph sz="quarter" idx="10"/>
          </p:nvPr>
        </p:nvSpPr>
        <p:spPr>
          <a:xfrm>
            <a:off x="417100" y="1290945"/>
            <a:ext cx="5273837" cy="5051897"/>
          </a:xfrm>
        </p:spPr>
        <p:txBody>
          <a:bodyPr/>
          <a:lstStyle/>
          <a:p>
            <a:pPr>
              <a:lnSpc>
                <a:spcPct val="150000"/>
              </a:lnSpc>
            </a:pPr>
            <a:r>
              <a:rPr kumimoji="1" lang="zh-CN" altLang="en-US" sz="2400" dirty="0">
                <a:latin typeface="Microsoft YaHei" panose="020B0503020204020204" pitchFamily="34" charset="-122"/>
                <a:ea typeface="Microsoft YaHei" panose="020B0503020204020204" pitchFamily="34" charset="-122"/>
              </a:rPr>
              <a:t>给定提示，预测答案</a:t>
            </a:r>
          </a:p>
          <a:p>
            <a:pPr marL="914400" lvl="1" indent="-457200">
              <a:lnSpc>
                <a:spcPct val="150000"/>
              </a:lnSpc>
              <a:buFont typeface="Wingdings" pitchFamily="2" charset="2"/>
              <a:buChar char="n"/>
            </a:pPr>
            <a:r>
              <a:rPr kumimoji="1" lang="zh-CN" altLang="en-US" sz="2000" dirty="0">
                <a:latin typeface="Microsoft YaHei" panose="020B0503020204020204" pitchFamily="34" charset="-122"/>
                <a:ea typeface="Microsoft YaHei" panose="020B0503020204020204" pitchFamily="34" charset="-122"/>
              </a:rPr>
              <a:t>选择一个合适的 </a:t>
            </a:r>
            <a:r>
              <a:rPr kumimoji="1" lang="en" altLang="zh-CN" sz="2000" dirty="0">
                <a:latin typeface="Microsoft YaHei" panose="020B0503020204020204" pitchFamily="34" charset="-122"/>
                <a:ea typeface="Microsoft YaHei" panose="020B0503020204020204" pitchFamily="34" charset="-122"/>
              </a:rPr>
              <a:t>PLM</a:t>
            </a:r>
            <a:r>
              <a:rPr kumimoji="1" lang="zh-CN" altLang="en-US" sz="2000" dirty="0">
                <a:latin typeface="Microsoft YaHei" panose="020B0503020204020204" pitchFamily="34" charset="-122"/>
                <a:ea typeface="Microsoft YaHei" panose="020B0503020204020204" pitchFamily="34" charset="-122"/>
              </a:rPr>
              <a:t> （或者说为了一个</a:t>
            </a:r>
            <a:r>
              <a:rPr kumimoji="1" lang="en-US" altLang="zh-CN" sz="2000" dirty="0">
                <a:latin typeface="Microsoft YaHei" panose="020B0503020204020204" pitchFamily="34" charset="-122"/>
                <a:ea typeface="Microsoft YaHei" panose="020B0503020204020204" pitchFamily="34" charset="-122"/>
              </a:rPr>
              <a:t>PLM</a:t>
            </a:r>
            <a:r>
              <a:rPr kumimoji="1" lang="zh-CN" altLang="en-US" sz="2000" dirty="0">
                <a:latin typeface="Microsoft YaHei" panose="020B0503020204020204" pitchFamily="34" charset="-122"/>
                <a:ea typeface="Microsoft YaHei" panose="020B0503020204020204" pitchFamily="34" charset="-122"/>
              </a:rPr>
              <a:t>设计一个</a:t>
            </a:r>
            <a:r>
              <a:rPr kumimoji="1" lang="en-US" altLang="zh-CN" sz="2000" dirty="0">
                <a:latin typeface="Microsoft YaHei" panose="020B0503020204020204" pitchFamily="34" charset="-122"/>
                <a:ea typeface="Microsoft YaHei" panose="020B0503020204020204" pitchFamily="34" charset="-122"/>
              </a:rPr>
              <a:t>template</a:t>
            </a:r>
            <a:r>
              <a:rPr kumimoji="1" lang="zh-CN" altLang="en-US" sz="2000" dirty="0">
                <a:latin typeface="Microsoft YaHei" panose="020B0503020204020204" pitchFamily="34" charset="-122"/>
                <a:ea typeface="Microsoft YaHei" panose="020B0503020204020204" pitchFamily="34" charset="-122"/>
              </a:rPr>
              <a:t>）</a:t>
            </a:r>
            <a:endParaRPr kumimoji="1" lang="en" altLang="zh-CN" sz="2000" dirty="0">
              <a:latin typeface="Microsoft YaHei" panose="020B0503020204020204" pitchFamily="34" charset="-122"/>
              <a:ea typeface="Microsoft YaHei" panose="020B0503020204020204" pitchFamily="34" charset="-122"/>
            </a:endParaRPr>
          </a:p>
          <a:p>
            <a:pPr marL="914400" lvl="1" indent="-457200">
              <a:lnSpc>
                <a:spcPct val="150000"/>
              </a:lnSpc>
              <a:buFont typeface="Wingdings" pitchFamily="2" charset="2"/>
              <a:buChar char="n"/>
            </a:pPr>
            <a:r>
              <a:rPr kumimoji="1" lang="zh-CN" altLang="en-US" sz="2000" dirty="0">
                <a:latin typeface="Microsoft YaHei" panose="020B0503020204020204" pitchFamily="34" charset="-122"/>
                <a:ea typeface="Microsoft YaHei" panose="020B0503020204020204" pitchFamily="34" charset="-122"/>
              </a:rPr>
              <a:t>预测</a:t>
            </a:r>
            <a:r>
              <a:rPr kumimoji="1" lang="en-US" altLang="zh-CN" sz="2000" dirty="0">
                <a:latin typeface="Microsoft YaHei" panose="020B0503020204020204" pitchFamily="34" charset="-122"/>
                <a:ea typeface="Microsoft YaHei" panose="020B0503020204020204" pitchFamily="34" charset="-122"/>
              </a:rPr>
              <a:t> [z]</a:t>
            </a:r>
            <a:endParaRPr kumimoji="1" lang="en" altLang="zh-CN" sz="2000" dirty="0">
              <a:latin typeface="Microsoft YaHei" panose="020B0503020204020204" pitchFamily="34" charset="-122"/>
              <a:ea typeface="Microsoft YaHei" panose="020B0503020204020204" pitchFamily="34" charset="-122"/>
            </a:endParaRPr>
          </a:p>
          <a:p>
            <a:pPr marL="914400" lvl="1" indent="-457200">
              <a:lnSpc>
                <a:spcPct val="150000"/>
              </a:lnSpc>
              <a:buFont typeface="Wingdings" pitchFamily="2" charset="2"/>
              <a:buChar char="n"/>
            </a:pPr>
            <a:endParaRPr kumimoji="1" lang="en" altLang="zh-CN" sz="2000" dirty="0">
              <a:latin typeface="Microsoft YaHei" panose="020B0503020204020204" pitchFamily="34" charset="-122"/>
              <a:ea typeface="Microsoft YaHei" panose="020B0503020204020204" pitchFamily="34" charset="-122"/>
            </a:endParaRPr>
          </a:p>
          <a:p>
            <a:pPr marL="914400" lvl="1" indent="-457200">
              <a:lnSpc>
                <a:spcPct val="150000"/>
              </a:lnSpc>
              <a:buFont typeface="Wingdings" pitchFamily="2" charset="2"/>
              <a:buChar char="n"/>
            </a:pPr>
            <a:endParaRPr kumimoji="1" lang="en" altLang="zh-CN" sz="2000" dirty="0">
              <a:latin typeface="Microsoft YaHei" panose="020B0503020204020204" pitchFamily="34" charset="-122"/>
              <a:ea typeface="Microsoft YaHei" panose="020B0503020204020204" pitchFamily="34" charset="-122"/>
            </a:endParaRPr>
          </a:p>
        </p:txBody>
      </p:sp>
      <p:sp>
        <p:nvSpPr>
          <p:cNvPr id="4" name="灯片编号占位符 3">
            <a:extLst>
              <a:ext uri="{FF2B5EF4-FFF2-40B4-BE49-F238E27FC236}">
                <a16:creationId xmlns:a16="http://schemas.microsoft.com/office/drawing/2014/main" id="{F75F8E01-DC9D-9783-31A8-FD06D6166112}"/>
              </a:ext>
            </a:extLst>
          </p:cNvPr>
          <p:cNvSpPr>
            <a:spLocks noGrp="1"/>
          </p:cNvSpPr>
          <p:nvPr>
            <p:ph type="sldNum" sz="quarter" idx="4"/>
          </p:nvPr>
        </p:nvSpPr>
        <p:spPr/>
        <p:txBody>
          <a:bodyPr/>
          <a:lstStyle/>
          <a:p>
            <a:fld id="{CB97EF2D-26AB-4B8E-994F-76E2F1993B11}" type="slidenum">
              <a:rPr lang="zh-CN" altLang="en-US" smtClean="0"/>
              <a:pPr/>
              <a:t>8</a:t>
            </a:fld>
            <a:endParaRPr lang="zh-CN" altLang="en-US" dirty="0"/>
          </a:p>
        </p:txBody>
      </p:sp>
      <p:pic>
        <p:nvPicPr>
          <p:cNvPr id="5" name="图片 4">
            <a:extLst>
              <a:ext uri="{FF2B5EF4-FFF2-40B4-BE49-F238E27FC236}">
                <a16:creationId xmlns:a16="http://schemas.microsoft.com/office/drawing/2014/main" id="{8191DDE1-160F-D805-945F-00B55616F19B}"/>
              </a:ext>
            </a:extLst>
          </p:cNvPr>
          <p:cNvPicPr>
            <a:picLocks noChangeAspect="1"/>
          </p:cNvPicPr>
          <p:nvPr/>
        </p:nvPicPr>
        <p:blipFill>
          <a:blip r:embed="rId2"/>
          <a:stretch>
            <a:fillRect/>
          </a:stretch>
        </p:blipFill>
        <p:spPr>
          <a:xfrm>
            <a:off x="5776065" y="1346389"/>
            <a:ext cx="5650046" cy="5039676"/>
          </a:xfrm>
          <a:prstGeom prst="rect">
            <a:avLst/>
          </a:prstGeom>
        </p:spPr>
      </p:pic>
      <p:sp>
        <p:nvSpPr>
          <p:cNvPr id="6" name="TextBox 5">
            <a:extLst>
              <a:ext uri="{FF2B5EF4-FFF2-40B4-BE49-F238E27FC236}">
                <a16:creationId xmlns:a16="http://schemas.microsoft.com/office/drawing/2014/main" id="{36801472-E735-98ED-19FC-746643636E07}"/>
              </a:ext>
            </a:extLst>
          </p:cNvPr>
          <p:cNvSpPr txBox="1"/>
          <p:nvPr/>
        </p:nvSpPr>
        <p:spPr>
          <a:xfrm>
            <a:off x="0" y="6386775"/>
            <a:ext cx="8039584" cy="369332"/>
          </a:xfrm>
          <a:prstGeom prst="rect">
            <a:avLst/>
          </a:prstGeom>
          <a:noFill/>
        </p:spPr>
        <p:txBody>
          <a:bodyPr wrap="square">
            <a:spAutoFit/>
          </a:bodyPr>
          <a:lstStyle/>
          <a:p>
            <a:r>
              <a:rPr lang="zh-CN" altLang="en-US" dirty="0">
                <a:latin typeface="DengXian" panose="02010600030101010101" pitchFamily="2" charset="-122"/>
                <a:ea typeface="DengXian" panose="02010600030101010101" pitchFamily="2" charset="-122"/>
                <a:cs typeface="Times New Roman" panose="02020603050405020304" pitchFamily="18" charset="0"/>
              </a:rPr>
              <a:t>上海交通大学 </a:t>
            </a:r>
            <a:r>
              <a:rPr lang="en" altLang="zh-CN" dirty="0">
                <a:latin typeface="DengXian" panose="02010600030101010101" pitchFamily="2" charset="-122"/>
                <a:ea typeface="DengXian" panose="02010600030101010101" pitchFamily="2" charset="-122"/>
                <a:cs typeface="Times New Roman" panose="02020603050405020304" pitchFamily="18" charset="0"/>
              </a:rPr>
              <a:t>CS2916</a:t>
            </a:r>
            <a:r>
              <a:rPr lang="zh-CN" altLang="en" dirty="0">
                <a:latin typeface="DengXian" panose="02010600030101010101" pitchFamily="2" charset="-122"/>
                <a:ea typeface="DengXian" panose="02010600030101010101" pitchFamily="2" charset="-122"/>
                <a:cs typeface="Times New Roman" panose="02020603050405020304" pitchFamily="18" charset="0"/>
              </a:rPr>
              <a:t>：</a:t>
            </a:r>
            <a:r>
              <a:rPr lang="zh-CN" altLang="en-US" dirty="0">
                <a:latin typeface="DengXian" panose="02010600030101010101" pitchFamily="2" charset="-122"/>
                <a:ea typeface="DengXian" panose="02010600030101010101" pitchFamily="2" charset="-122"/>
                <a:cs typeface="Times New Roman" panose="02020603050405020304" pitchFamily="18" charset="0"/>
              </a:rPr>
              <a:t>大语言模型，</a:t>
            </a:r>
            <a:r>
              <a:rPr lang="en" altLang="zh-CN" dirty="0">
                <a:latin typeface="DengXian" panose="02010600030101010101" pitchFamily="2" charset="-122"/>
                <a:ea typeface="DengXian" panose="02010600030101010101" pitchFamily="2" charset="-122"/>
                <a:cs typeface="Times New Roman" panose="02020603050405020304" pitchFamily="18" charset="0"/>
              </a:rPr>
              <a:t> Prompting Engineering</a:t>
            </a:r>
            <a:endParaRPr lang="en-CN" dirty="0"/>
          </a:p>
        </p:txBody>
      </p:sp>
    </p:spTree>
    <p:extLst>
      <p:ext uri="{BB962C8B-B14F-4D97-AF65-F5344CB8AC3E}">
        <p14:creationId xmlns:p14="http://schemas.microsoft.com/office/powerpoint/2010/main" val="31001658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85CC37-CFC2-7E75-7394-D6236CAEF1EF}"/>
              </a:ext>
            </a:extLst>
          </p:cNvPr>
          <p:cNvSpPr>
            <a:spLocks noGrp="1"/>
          </p:cNvSpPr>
          <p:nvPr>
            <p:ph type="title"/>
          </p:nvPr>
        </p:nvSpPr>
        <p:spPr/>
        <p:txBody>
          <a:bodyPr/>
          <a:lstStyle/>
          <a:p>
            <a:r>
              <a:rPr lang="zh-CN" altLang="en-US" dirty="0">
                <a:latin typeface="DengXian" charset="-122"/>
                <a:ea typeface="DengXian" charset="-122"/>
              </a:rPr>
              <a:t>情感分类的类别</a:t>
            </a:r>
            <a:r>
              <a:rPr lang="zh-CN" altLang="en-CN" dirty="0">
                <a:latin typeface="DengXian" charset="-122"/>
                <a:ea typeface="DengXian" charset="-122"/>
              </a:rPr>
              <a:t>预测</a:t>
            </a:r>
            <a:endParaRPr lang="zh-CN" altLang="en-US" dirty="0">
              <a:latin typeface="DengXian" charset="-122"/>
              <a:ea typeface="DengXian" charset="-122"/>
            </a:endParaRPr>
          </a:p>
        </p:txBody>
      </p:sp>
      <p:sp>
        <p:nvSpPr>
          <p:cNvPr id="3" name="内容占位符 2">
            <a:extLst>
              <a:ext uri="{FF2B5EF4-FFF2-40B4-BE49-F238E27FC236}">
                <a16:creationId xmlns:a16="http://schemas.microsoft.com/office/drawing/2014/main" id="{3F0FB598-2276-B67F-F1ED-CE2E1D45F12D}"/>
              </a:ext>
            </a:extLst>
          </p:cNvPr>
          <p:cNvSpPr>
            <a:spLocks noGrp="1"/>
          </p:cNvSpPr>
          <p:nvPr>
            <p:ph sz="quarter" idx="10"/>
          </p:nvPr>
        </p:nvSpPr>
        <p:spPr/>
        <p:txBody>
          <a:bodyPr/>
          <a:lstStyle/>
          <a:p>
            <a:pPr>
              <a:lnSpc>
                <a:spcPct val="150000"/>
              </a:lnSpc>
            </a:pPr>
            <a:r>
              <a:rPr kumimoji="1" lang="zh-CN" altLang="en-US" sz="2400" dirty="0">
                <a:latin typeface="Microsoft YaHei" panose="020B0503020204020204" pitchFamily="34" charset="-122"/>
                <a:ea typeface="Microsoft YaHei" panose="020B0503020204020204" pitchFamily="34" charset="-122"/>
              </a:rPr>
              <a:t>映射：将答案映射到分类标签</a:t>
            </a:r>
            <a:endParaRPr kumimoji="1" lang="en-US" altLang="zh-CN" sz="2400" dirty="0">
              <a:latin typeface="Microsoft YaHei" panose="020B0503020204020204" pitchFamily="34" charset="-122"/>
              <a:ea typeface="Microsoft YaHei" panose="020B0503020204020204" pitchFamily="34" charset="-122"/>
            </a:endParaRPr>
          </a:p>
          <a:p>
            <a:pPr marL="914400" lvl="1" indent="-457200">
              <a:lnSpc>
                <a:spcPct val="150000"/>
              </a:lnSpc>
              <a:buFont typeface="Wingdings" pitchFamily="2" charset="2"/>
              <a:buChar char="n"/>
            </a:pPr>
            <a:r>
              <a:rPr kumimoji="1" lang="en" altLang="zh-CN" sz="2000" dirty="0">
                <a:latin typeface="Microsoft YaHei" panose="020B0503020204020204" pitchFamily="34" charset="-122"/>
                <a:ea typeface="Microsoft YaHei" panose="020B0503020204020204" pitchFamily="34" charset="-122"/>
              </a:rPr>
              <a:t>Fantastic ➡️</a:t>
            </a:r>
            <a:r>
              <a:rPr kumimoji="1" lang="zh-CN" altLang="en-US" sz="2000" dirty="0">
                <a:latin typeface="Microsoft YaHei" panose="020B0503020204020204" pitchFamily="34" charset="-122"/>
                <a:ea typeface="Microsoft YaHei" panose="020B0503020204020204" pitchFamily="34" charset="-122"/>
              </a:rPr>
              <a:t>  😄</a:t>
            </a:r>
            <a:endParaRPr kumimoji="1" lang="en" altLang="zh-CN" sz="2000" dirty="0">
              <a:latin typeface="Microsoft YaHei" panose="020B0503020204020204" pitchFamily="34" charset="-122"/>
              <a:ea typeface="Microsoft YaHei" panose="020B0503020204020204" pitchFamily="34" charset="-122"/>
            </a:endParaRPr>
          </a:p>
          <a:p>
            <a:pPr marL="457200" lvl="1" indent="0">
              <a:lnSpc>
                <a:spcPct val="150000"/>
              </a:lnSpc>
              <a:buNone/>
            </a:pPr>
            <a:endParaRPr kumimoji="1" lang="en" altLang="zh-CN" sz="2000" dirty="0">
              <a:latin typeface="Microsoft YaHei" panose="020B0503020204020204" pitchFamily="34" charset="-122"/>
              <a:ea typeface="Microsoft YaHei" panose="020B0503020204020204" pitchFamily="34" charset="-122"/>
            </a:endParaRPr>
          </a:p>
          <a:p>
            <a:pPr marL="914400" lvl="1" indent="-457200">
              <a:lnSpc>
                <a:spcPct val="150000"/>
              </a:lnSpc>
              <a:buFont typeface="Wingdings" pitchFamily="2" charset="2"/>
              <a:buChar char="n"/>
            </a:pPr>
            <a:endParaRPr kumimoji="1" lang="en" altLang="zh-CN" sz="2000" dirty="0">
              <a:latin typeface="Microsoft YaHei" panose="020B0503020204020204" pitchFamily="34" charset="-122"/>
              <a:ea typeface="Microsoft YaHei" panose="020B0503020204020204" pitchFamily="34" charset="-122"/>
            </a:endParaRPr>
          </a:p>
        </p:txBody>
      </p:sp>
      <p:sp>
        <p:nvSpPr>
          <p:cNvPr id="4" name="灯片编号占位符 3">
            <a:extLst>
              <a:ext uri="{FF2B5EF4-FFF2-40B4-BE49-F238E27FC236}">
                <a16:creationId xmlns:a16="http://schemas.microsoft.com/office/drawing/2014/main" id="{F75F8E01-DC9D-9783-31A8-FD06D6166112}"/>
              </a:ext>
            </a:extLst>
          </p:cNvPr>
          <p:cNvSpPr>
            <a:spLocks noGrp="1"/>
          </p:cNvSpPr>
          <p:nvPr>
            <p:ph type="sldNum" sz="quarter" idx="4"/>
          </p:nvPr>
        </p:nvSpPr>
        <p:spPr/>
        <p:txBody>
          <a:bodyPr/>
          <a:lstStyle/>
          <a:p>
            <a:fld id="{CB97EF2D-26AB-4B8E-994F-76E2F1993B11}" type="slidenum">
              <a:rPr lang="zh-CN" altLang="en-US" smtClean="0"/>
              <a:pPr/>
              <a:t>9</a:t>
            </a:fld>
            <a:endParaRPr lang="zh-CN" altLang="en-US" dirty="0"/>
          </a:p>
        </p:txBody>
      </p:sp>
      <p:pic>
        <p:nvPicPr>
          <p:cNvPr id="6" name="图片 5">
            <a:extLst>
              <a:ext uri="{FF2B5EF4-FFF2-40B4-BE49-F238E27FC236}">
                <a16:creationId xmlns:a16="http://schemas.microsoft.com/office/drawing/2014/main" id="{5C074EF8-6F6E-C4E7-4A31-F6E28CC55203}"/>
              </a:ext>
            </a:extLst>
          </p:cNvPr>
          <p:cNvPicPr>
            <a:picLocks noChangeAspect="1"/>
          </p:cNvPicPr>
          <p:nvPr/>
        </p:nvPicPr>
        <p:blipFill>
          <a:blip r:embed="rId2"/>
          <a:stretch>
            <a:fillRect/>
          </a:stretch>
        </p:blipFill>
        <p:spPr>
          <a:xfrm>
            <a:off x="6096000" y="1399691"/>
            <a:ext cx="4647616" cy="5046376"/>
          </a:xfrm>
          <a:prstGeom prst="rect">
            <a:avLst/>
          </a:prstGeom>
        </p:spPr>
      </p:pic>
      <p:sp>
        <p:nvSpPr>
          <p:cNvPr id="5" name="TextBox 4">
            <a:extLst>
              <a:ext uri="{FF2B5EF4-FFF2-40B4-BE49-F238E27FC236}">
                <a16:creationId xmlns:a16="http://schemas.microsoft.com/office/drawing/2014/main" id="{0A6A52A2-0991-FF13-D343-10EFA22FE100}"/>
              </a:ext>
            </a:extLst>
          </p:cNvPr>
          <p:cNvSpPr txBox="1"/>
          <p:nvPr/>
        </p:nvSpPr>
        <p:spPr>
          <a:xfrm>
            <a:off x="0" y="6386775"/>
            <a:ext cx="8039584" cy="369332"/>
          </a:xfrm>
          <a:prstGeom prst="rect">
            <a:avLst/>
          </a:prstGeom>
          <a:noFill/>
        </p:spPr>
        <p:txBody>
          <a:bodyPr wrap="square">
            <a:spAutoFit/>
          </a:bodyPr>
          <a:lstStyle/>
          <a:p>
            <a:r>
              <a:rPr lang="zh-CN" altLang="en-US" dirty="0">
                <a:latin typeface="DengXian" panose="02010600030101010101" pitchFamily="2" charset="-122"/>
                <a:ea typeface="DengXian" panose="02010600030101010101" pitchFamily="2" charset="-122"/>
                <a:cs typeface="Times New Roman" panose="02020603050405020304" pitchFamily="18" charset="0"/>
              </a:rPr>
              <a:t>上海交通大学 </a:t>
            </a:r>
            <a:r>
              <a:rPr lang="en" altLang="zh-CN" dirty="0">
                <a:latin typeface="DengXian" panose="02010600030101010101" pitchFamily="2" charset="-122"/>
                <a:ea typeface="DengXian" panose="02010600030101010101" pitchFamily="2" charset="-122"/>
                <a:cs typeface="Times New Roman" panose="02020603050405020304" pitchFamily="18" charset="0"/>
              </a:rPr>
              <a:t>CS2916</a:t>
            </a:r>
            <a:r>
              <a:rPr lang="zh-CN" altLang="en" dirty="0">
                <a:latin typeface="DengXian" panose="02010600030101010101" pitchFamily="2" charset="-122"/>
                <a:ea typeface="DengXian" panose="02010600030101010101" pitchFamily="2" charset="-122"/>
                <a:cs typeface="Times New Roman" panose="02020603050405020304" pitchFamily="18" charset="0"/>
              </a:rPr>
              <a:t>：</a:t>
            </a:r>
            <a:r>
              <a:rPr lang="zh-CN" altLang="en-US" dirty="0">
                <a:latin typeface="DengXian" panose="02010600030101010101" pitchFamily="2" charset="-122"/>
                <a:ea typeface="DengXian" panose="02010600030101010101" pitchFamily="2" charset="-122"/>
                <a:cs typeface="Times New Roman" panose="02020603050405020304" pitchFamily="18" charset="0"/>
              </a:rPr>
              <a:t>大语言模型，</a:t>
            </a:r>
            <a:r>
              <a:rPr lang="en" altLang="zh-CN" dirty="0">
                <a:latin typeface="DengXian" panose="02010600030101010101" pitchFamily="2" charset="-122"/>
                <a:ea typeface="DengXian" panose="02010600030101010101" pitchFamily="2" charset="-122"/>
                <a:cs typeface="Times New Roman" panose="02020603050405020304" pitchFamily="18" charset="0"/>
              </a:rPr>
              <a:t> Prompting Engineering</a:t>
            </a:r>
            <a:endParaRPr lang="en-CN" dirty="0"/>
          </a:p>
        </p:txBody>
      </p:sp>
    </p:spTree>
    <p:extLst>
      <p:ext uri="{BB962C8B-B14F-4D97-AF65-F5344CB8AC3E}">
        <p14:creationId xmlns:p14="http://schemas.microsoft.com/office/powerpoint/2010/main" val="2341042717"/>
      </p:ext>
    </p:extLst>
  </p:cSld>
  <p:clrMapOvr>
    <a:masterClrMapping/>
  </p:clrMapOvr>
</p:sld>
</file>

<file path=ppt/theme/theme1.xml><?xml version="1.0" encoding="utf-8"?>
<a:theme xmlns:a="http://schemas.openxmlformats.org/drawingml/2006/main" name="SDS@Fudan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4" id="{E9E7BE6C-CB9F-0549-9FB7-E2C636FC08CE}" vid="{C1A01C34-CA2C-3042-A8DF-AFA9F25F885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DengXian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28601</TotalTime>
  <Words>2881</Words>
  <Application>Microsoft Macintosh PowerPoint</Application>
  <PresentationFormat>宽屏</PresentationFormat>
  <Paragraphs>380</Paragraphs>
  <Slides>43</Slides>
  <Notes>35</Notes>
  <HiddenSlides>0</HiddenSlides>
  <MMClips>0</MMClips>
  <ScaleCrop>false</ScaleCrop>
  <HeadingPairs>
    <vt:vector size="6" baseType="variant">
      <vt:variant>
        <vt:lpstr>已用的字体</vt:lpstr>
      </vt:variant>
      <vt:variant>
        <vt:i4>17</vt:i4>
      </vt:variant>
      <vt:variant>
        <vt:lpstr>主题</vt:lpstr>
      </vt:variant>
      <vt:variant>
        <vt:i4>1</vt:i4>
      </vt:variant>
      <vt:variant>
        <vt:lpstr>幻灯片标题</vt:lpstr>
      </vt:variant>
      <vt:variant>
        <vt:i4>43</vt:i4>
      </vt:variant>
    </vt:vector>
  </HeadingPairs>
  <TitlesOfParts>
    <vt:vector size="61" baseType="lpstr">
      <vt:lpstr>DengXian</vt:lpstr>
      <vt:lpstr>DengXian</vt:lpstr>
      <vt:lpstr>黑体</vt:lpstr>
      <vt:lpstr>华文中宋</vt:lpstr>
      <vt:lpstr>SimSun</vt:lpstr>
      <vt:lpstr>SimSun</vt:lpstr>
      <vt:lpstr>Microsoft YaHei</vt:lpstr>
      <vt:lpstr>Microsoft YaHei</vt:lpstr>
      <vt:lpstr>微軟正黑體</vt:lpstr>
      <vt:lpstr>PingFang SC</vt:lpstr>
      <vt:lpstr>Arial</vt:lpstr>
      <vt:lpstr>Arial Rounded MT Bold</vt:lpstr>
      <vt:lpstr>Calibri</vt:lpstr>
      <vt:lpstr>Calibri Light</vt:lpstr>
      <vt:lpstr>CourierNewPSMT</vt:lpstr>
      <vt:lpstr>Times New Roman</vt:lpstr>
      <vt:lpstr>Wingdings</vt:lpstr>
      <vt:lpstr>SDS@Fudan Theme</vt:lpstr>
      <vt:lpstr>PowerPoint 演示文稿</vt:lpstr>
      <vt:lpstr>语言模型和下游任务模型</vt:lpstr>
      <vt:lpstr>语言模型和下游任务模型</vt:lpstr>
      <vt:lpstr>Prompt 的定义</vt:lpstr>
      <vt:lpstr>预训练语言模型提示学习的发展路径</vt:lpstr>
      <vt:lpstr>情感分类的提示构造</vt:lpstr>
      <vt:lpstr>情感分类的答案映射</vt:lpstr>
      <vt:lpstr>情感分类的答案预测</vt:lpstr>
      <vt:lpstr>情感分类的类别预测</vt:lpstr>
      <vt:lpstr>Prompt 流程</vt:lpstr>
      <vt:lpstr>Prompt 流程</vt:lpstr>
      <vt:lpstr>根据slot的形状/位置进行划分</vt:lpstr>
      <vt:lpstr>根据prompt的设计策略</vt:lpstr>
      <vt:lpstr>手工设计的prompt模板</vt:lpstr>
      <vt:lpstr>离散的提示优化 – 数据挖掘</vt:lpstr>
      <vt:lpstr>离散的提示优化–重写（paraphrase）</vt:lpstr>
      <vt:lpstr>离散的提示优化–基于语言模型的方法</vt:lpstr>
      <vt:lpstr>离散的提示优化–基于大语言模型的方法</vt:lpstr>
      <vt:lpstr>连续的提示优化</vt:lpstr>
      <vt:lpstr>连续的提示优化</vt:lpstr>
      <vt:lpstr>连续的提示优化</vt:lpstr>
      <vt:lpstr>答案工程的核心问题</vt:lpstr>
      <vt:lpstr>答案工程 - 根据答案的形状进行划分</vt:lpstr>
      <vt:lpstr>答案工程 – 离散词语空间</vt:lpstr>
      <vt:lpstr>离散的答案工程 – 扩充答案空间</vt:lpstr>
      <vt:lpstr>离散的答案工程 – 扩充答案空间</vt:lpstr>
      <vt:lpstr>对于 GPT-3 这样的预训练模型，我们如何使用提示学习呢？</vt:lpstr>
      <vt:lpstr>上下文学习 In-Context Learning（ICL）</vt:lpstr>
      <vt:lpstr>上下文学习 In-Context Learning（ICL）</vt:lpstr>
      <vt:lpstr>上下文学习 In-Context Learning（ICL）</vt:lpstr>
      <vt:lpstr>ICL 被认为是大模型的涌现能力</vt:lpstr>
      <vt:lpstr>上下文学习在GPT-3上的研究结果</vt:lpstr>
      <vt:lpstr>样本的正确性对ICL的影响</vt:lpstr>
      <vt:lpstr>样本的正确性对ICL的影响</vt:lpstr>
      <vt:lpstr>样本的正确性对ICL的影响</vt:lpstr>
      <vt:lpstr>样本的选择与顺序对ICL的影响</vt:lpstr>
      <vt:lpstr>思维链 Chain-of-Thought（CoT）</vt:lpstr>
      <vt:lpstr>CoT 被认为是另一种大模型的涌现能力</vt:lpstr>
      <vt:lpstr>零样本思维链</vt:lpstr>
      <vt:lpstr>思维链的演变过程</vt:lpstr>
      <vt:lpstr>CoT-SC – 自洽性思维链</vt:lpstr>
      <vt:lpstr>CoT-SC – 自洽性思维链</vt:lpstr>
      <vt:lpstr>为什么思维链可以奏效？ -  数据的局部结构</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zhongyu</dc:creator>
  <cp:lastModifiedBy>assassin chenwei</cp:lastModifiedBy>
  <cp:revision>2396</cp:revision>
  <cp:lastPrinted>2021-09-25T13:36:57Z</cp:lastPrinted>
  <dcterms:created xsi:type="dcterms:W3CDTF">2016-12-21T13:09:16Z</dcterms:created>
  <dcterms:modified xsi:type="dcterms:W3CDTF">2025-05-08T10:06:50Z</dcterms:modified>
</cp:coreProperties>
</file>